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Thin"/>
      <p:regular r:id="rId40"/>
      <p:bold r:id="rId41"/>
      <p:italic r:id="rId42"/>
      <p:boldItalic r:id="rId43"/>
    </p:embeddedFont>
    <p:embeddedFont>
      <p:font typeface="Roboto Medium"/>
      <p:regular r:id="rId44"/>
      <p:bold r:id="rId45"/>
      <p:italic r:id="rId46"/>
      <p:boldItalic r:id="rId47"/>
    </p:embeddedFont>
    <p:embeddedFont>
      <p:font typeface="Roboto"/>
      <p:regular r:id="rId48"/>
      <p:bold r:id="rId49"/>
      <p:italic r:id="rId50"/>
      <p:boldItalic r:id="rId51"/>
    </p:embeddedFont>
    <p:embeddedFont>
      <p:font typeface="Amatic SC"/>
      <p:regular r:id="rId52"/>
      <p:bold r:id="rId53"/>
    </p:embeddedFont>
    <p:embeddedFont>
      <p:font typeface="Inconsolata"/>
      <p:regular r:id="rId54"/>
      <p:bold r:id="rId55"/>
    </p:embeddedFont>
    <p:embeddedFont>
      <p:font typeface="EB Garamond"/>
      <p:regular r:id="rId56"/>
      <p:bold r:id="rId57"/>
      <p:italic r:id="rId58"/>
      <p:boldItalic r:id="rId59"/>
    </p:embeddedFont>
    <p:embeddedFont>
      <p:font typeface="Roboto Light"/>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AB30B23-5DF1-45F6-8A2B-8053C07066C0}">
  <a:tblStyle styleId="{9AB30B23-5DF1-45F6-8A2B-8053C07066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Thin-regular.fntdata"/><Relationship Id="rId42" Type="http://schemas.openxmlformats.org/officeDocument/2006/relationships/font" Target="fonts/RobotoThin-italic.fntdata"/><Relationship Id="rId41" Type="http://schemas.openxmlformats.org/officeDocument/2006/relationships/font" Target="fonts/RobotoThin-bold.fntdata"/><Relationship Id="rId44" Type="http://schemas.openxmlformats.org/officeDocument/2006/relationships/font" Target="fonts/RobotoMedium-regular.fntdata"/><Relationship Id="rId43" Type="http://schemas.openxmlformats.org/officeDocument/2006/relationships/font" Target="fonts/RobotoThin-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font" Target="fonts/RobotoMedium-boldItalic.fntdata"/><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Light-italic.fntdata"/><Relationship Id="rId61" Type="http://schemas.openxmlformats.org/officeDocument/2006/relationships/font" Target="fonts/RobotoLight-bold.fntdata"/><Relationship Id="rId20" Type="http://schemas.openxmlformats.org/officeDocument/2006/relationships/slide" Target="slides/slide15.xml"/><Relationship Id="rId63" Type="http://schemas.openxmlformats.org/officeDocument/2006/relationships/font" Target="fonts/RobotoLight-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Light-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AmaticSC-bold.fntdata"/><Relationship Id="rId52" Type="http://schemas.openxmlformats.org/officeDocument/2006/relationships/font" Target="fonts/AmaticSC-regular.fntdata"/><Relationship Id="rId11" Type="http://schemas.openxmlformats.org/officeDocument/2006/relationships/slide" Target="slides/slide6.xml"/><Relationship Id="rId55" Type="http://schemas.openxmlformats.org/officeDocument/2006/relationships/font" Target="fonts/Inconsolata-bold.fntdata"/><Relationship Id="rId10" Type="http://schemas.openxmlformats.org/officeDocument/2006/relationships/slide" Target="slides/slide5.xml"/><Relationship Id="rId54" Type="http://schemas.openxmlformats.org/officeDocument/2006/relationships/font" Target="fonts/Inconsolata-regular.fntdata"/><Relationship Id="rId13" Type="http://schemas.openxmlformats.org/officeDocument/2006/relationships/slide" Target="slides/slide8.xml"/><Relationship Id="rId57" Type="http://schemas.openxmlformats.org/officeDocument/2006/relationships/font" Target="fonts/EBGaramond-bold.fntdata"/><Relationship Id="rId12" Type="http://schemas.openxmlformats.org/officeDocument/2006/relationships/slide" Target="slides/slide7.xml"/><Relationship Id="rId56" Type="http://schemas.openxmlformats.org/officeDocument/2006/relationships/font" Target="fonts/EBGaramond-regular.fntdata"/><Relationship Id="rId15" Type="http://schemas.openxmlformats.org/officeDocument/2006/relationships/slide" Target="slides/slide10.xml"/><Relationship Id="rId59" Type="http://schemas.openxmlformats.org/officeDocument/2006/relationships/font" Target="fonts/EBGaramond-boldItalic.fntdata"/><Relationship Id="rId14" Type="http://schemas.openxmlformats.org/officeDocument/2006/relationships/slide" Target="slides/slide9.xml"/><Relationship Id="rId58" Type="http://schemas.openxmlformats.org/officeDocument/2006/relationships/font" Target="fonts/EBGaramon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54ab1329f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54ab1329f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Google Shape;1542;g5b86f4891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5b86f4891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Google Shape;1549;g5b86f4891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5b86f4891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5b86f4891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5b86f4891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3" name="Shape 1623"/>
        <p:cNvGrpSpPr/>
        <p:nvPr/>
      </p:nvGrpSpPr>
      <p:grpSpPr>
        <a:xfrm>
          <a:off x="0" y="0"/>
          <a:ext cx="0" cy="0"/>
          <a:chOff x="0" y="0"/>
          <a:chExt cx="0" cy="0"/>
        </a:xfrm>
      </p:grpSpPr>
      <p:sp>
        <p:nvSpPr>
          <p:cNvPr id="1624" name="Google Shape;1624;g5b86f4891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5b86f4891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5b86f4891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5b86f4891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5b86f4891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5b86f4891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g5b86f4891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5b86f4891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5b86f4891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5b86f4891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5b86f4891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5b86f4891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5b86f4891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5b86f4891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473a132a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473a132a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3" name="Shape 1673"/>
        <p:cNvGrpSpPr/>
        <p:nvPr/>
      </p:nvGrpSpPr>
      <p:grpSpPr>
        <a:xfrm>
          <a:off x="0" y="0"/>
          <a:ext cx="0" cy="0"/>
          <a:chOff x="0" y="0"/>
          <a:chExt cx="0" cy="0"/>
        </a:xfrm>
      </p:grpSpPr>
      <p:sp>
        <p:nvSpPr>
          <p:cNvPr id="1674" name="Google Shape;1674;g5b86f4891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5b86f4891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AdobeStock_157033350</a:t>
            </a:r>
            <a:endParaRPr i="1" sz="10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5b86f4891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5b86f4891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7" name="Shape 1687"/>
        <p:cNvGrpSpPr/>
        <p:nvPr/>
      </p:nvGrpSpPr>
      <p:grpSpPr>
        <a:xfrm>
          <a:off x="0" y="0"/>
          <a:ext cx="0" cy="0"/>
          <a:chOff x="0" y="0"/>
          <a:chExt cx="0" cy="0"/>
        </a:xfrm>
      </p:grpSpPr>
      <p:sp>
        <p:nvSpPr>
          <p:cNvPr id="1688" name="Google Shape;1688;g5b86f4891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5b86f4891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4" name="Shape 1694"/>
        <p:cNvGrpSpPr/>
        <p:nvPr/>
      </p:nvGrpSpPr>
      <p:grpSpPr>
        <a:xfrm>
          <a:off x="0" y="0"/>
          <a:ext cx="0" cy="0"/>
          <a:chOff x="0" y="0"/>
          <a:chExt cx="0" cy="0"/>
        </a:xfrm>
      </p:grpSpPr>
      <p:sp>
        <p:nvSpPr>
          <p:cNvPr id="1695" name="Google Shape;1695;g5b86f4891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5b86f4891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AdobeStock_199941332</a:t>
            </a:r>
            <a:endParaRPr i="1" sz="10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5b86f4891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5b86f4891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5b86f4891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5b86f4891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7" name="Shape 1717"/>
        <p:cNvGrpSpPr/>
        <p:nvPr/>
      </p:nvGrpSpPr>
      <p:grpSpPr>
        <a:xfrm>
          <a:off x="0" y="0"/>
          <a:ext cx="0" cy="0"/>
          <a:chOff x="0" y="0"/>
          <a:chExt cx="0" cy="0"/>
        </a:xfrm>
      </p:grpSpPr>
      <p:sp>
        <p:nvSpPr>
          <p:cNvPr id="1718" name="Google Shape;1718;g5b86f4891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5b86f4891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Google Shape;1725;g5b86f4891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5b86f4891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2" name="Shape 1732"/>
        <p:cNvGrpSpPr/>
        <p:nvPr/>
      </p:nvGrpSpPr>
      <p:grpSpPr>
        <a:xfrm>
          <a:off x="0" y="0"/>
          <a:ext cx="0" cy="0"/>
          <a:chOff x="0" y="0"/>
          <a:chExt cx="0" cy="0"/>
        </a:xfrm>
      </p:grpSpPr>
      <p:sp>
        <p:nvSpPr>
          <p:cNvPr id="1733" name="Google Shape;1733;g5b86f4891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5b86f4891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3" name="Shape 1753"/>
        <p:cNvGrpSpPr/>
        <p:nvPr/>
      </p:nvGrpSpPr>
      <p:grpSpPr>
        <a:xfrm>
          <a:off x="0" y="0"/>
          <a:ext cx="0" cy="0"/>
          <a:chOff x="0" y="0"/>
          <a:chExt cx="0" cy="0"/>
        </a:xfrm>
      </p:grpSpPr>
      <p:sp>
        <p:nvSpPr>
          <p:cNvPr id="1754" name="Google Shape;1754;g5b86f48914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5b86f4891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59b0dc3b1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59b0dc3b1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latin typeface="Roboto"/>
                <a:ea typeface="Roboto"/>
                <a:cs typeface="Roboto"/>
                <a:sym typeface="Roboto"/>
              </a:rPr>
              <a:t>shutterstock_1172582506</a:t>
            </a:r>
            <a:endParaRPr i="1" sz="1000">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0" name="Shape 1760"/>
        <p:cNvGrpSpPr/>
        <p:nvPr/>
      </p:nvGrpSpPr>
      <p:grpSpPr>
        <a:xfrm>
          <a:off x="0" y="0"/>
          <a:ext cx="0" cy="0"/>
          <a:chOff x="0" y="0"/>
          <a:chExt cx="0" cy="0"/>
        </a:xfrm>
      </p:grpSpPr>
      <p:sp>
        <p:nvSpPr>
          <p:cNvPr id="1761" name="Google Shape;1761;g5e64436d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5e64436d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Google Shape;1768;g5b86f48914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5b86f4891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6" name="Shape 1786"/>
        <p:cNvGrpSpPr/>
        <p:nvPr/>
      </p:nvGrpSpPr>
      <p:grpSpPr>
        <a:xfrm>
          <a:off x="0" y="0"/>
          <a:ext cx="0" cy="0"/>
          <a:chOff x="0" y="0"/>
          <a:chExt cx="0" cy="0"/>
        </a:xfrm>
      </p:grpSpPr>
      <p:sp>
        <p:nvSpPr>
          <p:cNvPr id="1787" name="Google Shape;1787;g59b0dc3b1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59b0dc3b1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4" name="Shape 1794"/>
        <p:cNvGrpSpPr/>
        <p:nvPr/>
      </p:nvGrpSpPr>
      <p:grpSpPr>
        <a:xfrm>
          <a:off x="0" y="0"/>
          <a:ext cx="0" cy="0"/>
          <a:chOff x="0" y="0"/>
          <a:chExt cx="0" cy="0"/>
        </a:xfrm>
      </p:grpSpPr>
      <p:sp>
        <p:nvSpPr>
          <p:cNvPr id="1795" name="Google Shape;1795;g59b0dc3b1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59b0dc3b1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0" name="Shape 1800"/>
        <p:cNvGrpSpPr/>
        <p:nvPr/>
      </p:nvGrpSpPr>
      <p:grpSpPr>
        <a:xfrm>
          <a:off x="0" y="0"/>
          <a:ext cx="0" cy="0"/>
          <a:chOff x="0" y="0"/>
          <a:chExt cx="0" cy="0"/>
        </a:xfrm>
      </p:grpSpPr>
      <p:sp>
        <p:nvSpPr>
          <p:cNvPr id="1801" name="Google Shape;1801;g5b86f4891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5b86f4891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solidFill>
                  <a:schemeClr val="dk1"/>
                </a:solidFill>
                <a:latin typeface="Roboto"/>
                <a:ea typeface="Roboto"/>
                <a:cs typeface="Roboto"/>
                <a:sym typeface="Roboto"/>
              </a:rPr>
              <a:t>shutterstock_1170546082</a:t>
            </a:r>
            <a:endParaRPr i="1" sz="10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5c4c4e999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c4c4e999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a:solidFill>
                  <a:schemeClr val="dk1"/>
                </a:solidFill>
                <a:latin typeface="Roboto"/>
                <a:ea typeface="Roboto"/>
                <a:cs typeface="Roboto"/>
                <a:sym typeface="Roboto"/>
              </a:rPr>
              <a:t>AdobeStock_210483605</a:t>
            </a:r>
            <a:endParaRPr i="1" sz="10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5c4c4e999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5c4c4e999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5c4c4e999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c4c4e999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5c4c4e9992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5c4c4e9992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8" name="Shape 1528"/>
        <p:cNvGrpSpPr/>
        <p:nvPr/>
      </p:nvGrpSpPr>
      <p:grpSpPr>
        <a:xfrm>
          <a:off x="0" y="0"/>
          <a:ext cx="0" cy="0"/>
          <a:chOff x="0" y="0"/>
          <a:chExt cx="0" cy="0"/>
        </a:xfrm>
      </p:grpSpPr>
      <p:sp>
        <p:nvSpPr>
          <p:cNvPr id="1529" name="Google Shape;1529;g49c739f9f1_0_1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49c739f9f1_0_1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g50bf0c60d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50bf0c60d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2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6.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2.png"/><Relationship Id="rId4" Type="http://schemas.openxmlformats.org/officeDocument/2006/relationships/image" Target="../media/image20.png"/><Relationship Id="rId5" Type="http://schemas.openxmlformats.org/officeDocument/2006/relationships/image" Target="../media/image52.png"/><Relationship Id="rId6"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1.png"/><Relationship Id="rId4" Type="http://schemas.openxmlformats.org/officeDocument/2006/relationships/image" Target="../media/image20.png"/><Relationship Id="rId5" Type="http://schemas.openxmlformats.org/officeDocument/2006/relationships/image" Target="../media/image31.png"/><Relationship Id="rId6"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49.png"/><Relationship Id="rId6" Type="http://schemas.openxmlformats.org/officeDocument/2006/relationships/image" Target="../media/image6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5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51.png"/><Relationship Id="rId5" Type="http://schemas.openxmlformats.org/officeDocument/2006/relationships/image" Target="../media/image44.png"/><Relationship Id="rId6" Type="http://schemas.openxmlformats.org/officeDocument/2006/relationships/image" Target="../media/image57.png"/><Relationship Id="rId7" Type="http://schemas.openxmlformats.org/officeDocument/2006/relationships/image" Target="../media/image6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6.png"/><Relationship Id="rId4" Type="http://schemas.openxmlformats.org/officeDocument/2006/relationships/image" Target="../media/image71.png"/><Relationship Id="rId5" Type="http://schemas.openxmlformats.org/officeDocument/2006/relationships/image" Target="../media/image47.png"/><Relationship Id="rId6" Type="http://schemas.openxmlformats.org/officeDocument/2006/relationships/image" Target="../media/image65.png"/><Relationship Id="rId7" Type="http://schemas.openxmlformats.org/officeDocument/2006/relationships/image" Target="../media/image6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77.png"/><Relationship Id="rId4" Type="http://schemas.openxmlformats.org/officeDocument/2006/relationships/image" Target="../media/image59.png"/><Relationship Id="rId5" Type="http://schemas.openxmlformats.org/officeDocument/2006/relationships/image" Target="../media/image5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64.png"/><Relationship Id="rId4" Type="http://schemas.openxmlformats.org/officeDocument/2006/relationships/image" Target="../media/image62.png"/><Relationship Id="rId5" Type="http://schemas.openxmlformats.org/officeDocument/2006/relationships/image" Target="../media/image76.png"/><Relationship Id="rId6" Type="http://schemas.openxmlformats.org/officeDocument/2006/relationships/image" Target="../media/image73.png"/><Relationship Id="rId7" Type="http://schemas.openxmlformats.org/officeDocument/2006/relationships/image" Target="../media/image79.png"/><Relationship Id="rId8" Type="http://schemas.openxmlformats.org/officeDocument/2006/relationships/image" Target="../media/image6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74.png"/><Relationship Id="rId4" Type="http://schemas.openxmlformats.org/officeDocument/2006/relationships/image" Target="../media/image72.png"/><Relationship Id="rId5" Type="http://schemas.openxmlformats.org/officeDocument/2006/relationships/image" Target="../media/image90.png"/><Relationship Id="rId6" Type="http://schemas.openxmlformats.org/officeDocument/2006/relationships/image" Target="../media/image84.png"/><Relationship Id="rId7" Type="http://schemas.openxmlformats.org/officeDocument/2006/relationships/image" Target="../media/image82.png"/><Relationship Id="rId8" Type="http://schemas.openxmlformats.org/officeDocument/2006/relationships/image" Target="../media/image8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95.png"/><Relationship Id="rId4" Type="http://schemas.openxmlformats.org/officeDocument/2006/relationships/image" Target="../media/image83.png"/><Relationship Id="rId5" Type="http://schemas.openxmlformats.org/officeDocument/2006/relationships/image" Target="../media/image68.png"/><Relationship Id="rId6" Type="http://schemas.openxmlformats.org/officeDocument/2006/relationships/image" Target="../media/image9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75.png"/><Relationship Id="rId4" Type="http://schemas.openxmlformats.org/officeDocument/2006/relationships/image" Target="../media/image78.png"/><Relationship Id="rId5" Type="http://schemas.openxmlformats.org/officeDocument/2006/relationships/image" Target="../media/image89.png"/><Relationship Id="rId6" Type="http://schemas.openxmlformats.org/officeDocument/2006/relationships/image" Target="../media/image88.png"/><Relationship Id="rId7" Type="http://schemas.openxmlformats.org/officeDocument/2006/relationships/image" Target="../media/image91.png"/><Relationship Id="rId8" Type="http://schemas.openxmlformats.org/officeDocument/2006/relationships/image" Target="../media/image9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6.png"/><Relationship Id="rId5" Type="http://schemas.openxmlformats.org/officeDocument/2006/relationships/image" Target="../media/image81.png"/><Relationship Id="rId6" Type="http://schemas.openxmlformats.org/officeDocument/2006/relationships/image" Target="../media/image85.png"/><Relationship Id="rId7" Type="http://schemas.openxmlformats.org/officeDocument/2006/relationships/image" Target="../media/image87.png"/><Relationship Id="rId8" Type="http://schemas.openxmlformats.org/officeDocument/2006/relationships/image" Target="../media/image12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0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 Id="rId3" Type="http://schemas.openxmlformats.org/officeDocument/2006/relationships/image" Target="../media/image10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0" name="Google Shape;450;p27"/>
          <p:cNvGrpSpPr/>
          <p:nvPr/>
        </p:nvGrpSpPr>
        <p:grpSpPr>
          <a:xfrm>
            <a:off x="457181" y="1345103"/>
            <a:ext cx="533372" cy="533480"/>
            <a:chOff x="457200" y="1378813"/>
            <a:chExt cx="695400" cy="695450"/>
          </a:xfrm>
        </p:grpSpPr>
        <p:sp>
          <p:nvSpPr>
            <p:cNvPr id="451" name="Google Shape;451;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2" name="Google Shape;452;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28"/>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73" name="Google Shape;473;p28"/>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28"/>
          <p:cNvGrpSpPr/>
          <p:nvPr/>
        </p:nvGrpSpPr>
        <p:grpSpPr>
          <a:xfrm>
            <a:off x="4936306" y="1423553"/>
            <a:ext cx="533372" cy="533480"/>
            <a:chOff x="457200" y="1378813"/>
            <a:chExt cx="695400" cy="695450"/>
          </a:xfrm>
        </p:grpSpPr>
        <p:sp>
          <p:nvSpPr>
            <p:cNvPr id="478" name="Google Shape;478;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79" name="Google Shape;479;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83" name="Google Shape;483;p28"/>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4" name="Shape 484"/>
        <p:cNvGrpSpPr/>
        <p:nvPr/>
      </p:nvGrpSpPr>
      <p:grpSpPr>
        <a:xfrm>
          <a:off x="0" y="0"/>
          <a:ext cx="0" cy="0"/>
          <a:chOff x="0" y="0"/>
          <a:chExt cx="0" cy="0"/>
        </a:xfrm>
      </p:grpSpPr>
      <p:sp>
        <p:nvSpPr>
          <p:cNvPr id="485" name="Google Shape;48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7" name="Google Shape;48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8" name="Google Shape;48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9" name="Google Shape;48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0" name="Google Shape;49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2" name="Google Shape;492;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7" name="Google Shape;497;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8" name="Google Shape;498;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3" name="Google Shape;503;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4" name="Google Shape;504;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8" name="Google Shape;508;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1" name="Shape 511"/>
        <p:cNvGrpSpPr/>
        <p:nvPr/>
      </p:nvGrpSpPr>
      <p:grpSpPr>
        <a:xfrm>
          <a:off x="0" y="0"/>
          <a:ext cx="0" cy="0"/>
          <a:chOff x="0" y="0"/>
          <a:chExt cx="0" cy="0"/>
        </a:xfrm>
      </p:grpSpPr>
      <p:sp>
        <p:nvSpPr>
          <p:cNvPr id="512" name="Google Shape;512;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7" name="Google Shape;51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6" name="Google Shape;526;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7" name="Google Shape;527;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8" name="Google Shape;528;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9" name="Google Shape;529;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30" name="Shape 530"/>
        <p:cNvGrpSpPr/>
        <p:nvPr/>
      </p:nvGrpSpPr>
      <p:grpSpPr>
        <a:xfrm>
          <a:off x="0" y="0"/>
          <a:ext cx="0" cy="0"/>
          <a:chOff x="0" y="0"/>
          <a:chExt cx="0" cy="0"/>
        </a:xfrm>
      </p:grpSpPr>
      <p:sp>
        <p:nvSpPr>
          <p:cNvPr id="531" name="Google Shape;531;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5" name="Google Shape;535;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6" name="Google Shape;53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 name="Google Shape;53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5" name="Google Shape;545;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6" name="Google Shape;546;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7" name="Google Shape;547;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8" name="Google Shape;548;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9" name="Shape 549"/>
        <p:cNvGrpSpPr/>
        <p:nvPr/>
      </p:nvGrpSpPr>
      <p:grpSpPr>
        <a:xfrm>
          <a:off x="0" y="0"/>
          <a:ext cx="0" cy="0"/>
          <a:chOff x="0" y="0"/>
          <a:chExt cx="0" cy="0"/>
        </a:xfrm>
      </p:grpSpPr>
      <p:sp>
        <p:nvSpPr>
          <p:cNvPr id="550" name="Google Shape;550;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3" name="Google Shape;553;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4" name="Google Shape;554;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5" name="Google Shape;555;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6" name="Google Shape;556;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8" name="Google Shape;558;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4" name="Google Shape;564;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5" name="Google Shape;565;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6" name="Google Shape;566;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7" name="Google Shape;567;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8" name="Shape 568"/>
        <p:cNvGrpSpPr/>
        <p:nvPr/>
      </p:nvGrpSpPr>
      <p:grpSpPr>
        <a:xfrm>
          <a:off x="0" y="0"/>
          <a:ext cx="0" cy="0"/>
          <a:chOff x="0" y="0"/>
          <a:chExt cx="0" cy="0"/>
        </a:xfrm>
      </p:grpSpPr>
      <p:sp>
        <p:nvSpPr>
          <p:cNvPr id="569" name="Google Shape;569;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2" name="Google Shape;572;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3" name="Google Shape;573;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4" name="Google Shape;574;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5" name="Google Shape;575;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3" name="Google Shape;583;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4" name="Google Shape;584;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5" name="Google Shape;585;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6" name="Google Shape;586;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7" name="Shape 587"/>
        <p:cNvGrpSpPr/>
        <p:nvPr/>
      </p:nvGrpSpPr>
      <p:grpSpPr>
        <a:xfrm>
          <a:off x="0" y="0"/>
          <a:ext cx="0" cy="0"/>
          <a:chOff x="0" y="0"/>
          <a:chExt cx="0" cy="0"/>
        </a:xfrm>
      </p:grpSpPr>
      <p:sp>
        <p:nvSpPr>
          <p:cNvPr id="588" name="Google Shape;588;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1" name="Google Shape;591;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2" name="Google Shape;592;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3" name="Google Shape;59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4" name="Google Shape;594;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4" name="Google Shape;604;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5" name="Google Shape;605;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6" name="Google Shape;606;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7" name="Google Shape;607;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8" name="Google Shape;608;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9" name="Shape 609"/>
        <p:cNvGrpSpPr/>
        <p:nvPr/>
      </p:nvGrpSpPr>
      <p:grpSpPr>
        <a:xfrm>
          <a:off x="0" y="0"/>
          <a:ext cx="0" cy="0"/>
          <a:chOff x="0" y="0"/>
          <a:chExt cx="0" cy="0"/>
        </a:xfrm>
      </p:grpSpPr>
      <p:sp>
        <p:nvSpPr>
          <p:cNvPr id="610" name="Google Shape;610;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3" name="Google Shape;613;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4" name="Google Shape;614;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5" name="Google Shape;615;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6" name="Google Shape;616;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6" name="Google Shape;626;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7" name="Google Shape;627;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8" name="Google Shape;628;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9" name="Google Shape;629;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30" name="Google Shape;630;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1" name="Shape 631"/>
        <p:cNvGrpSpPr/>
        <p:nvPr/>
      </p:nvGrpSpPr>
      <p:grpSpPr>
        <a:xfrm>
          <a:off x="0" y="0"/>
          <a:ext cx="0" cy="0"/>
          <a:chOff x="0" y="0"/>
          <a:chExt cx="0" cy="0"/>
        </a:xfrm>
      </p:grpSpPr>
      <p:sp>
        <p:nvSpPr>
          <p:cNvPr id="632" name="Google Shape;632;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5" name="Google Shape;635;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6" name="Google Shape;636;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7" name="Google Shape;637;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8" name="Google Shape;638;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8" name="Google Shape;648;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9" name="Google Shape;649;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50" name="Google Shape;650;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2" name="Google Shape;652;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3" name="Shape 653"/>
        <p:cNvGrpSpPr/>
        <p:nvPr/>
      </p:nvGrpSpPr>
      <p:grpSpPr>
        <a:xfrm>
          <a:off x="0" y="0"/>
          <a:ext cx="0" cy="0"/>
          <a:chOff x="0" y="0"/>
          <a:chExt cx="0" cy="0"/>
        </a:xfrm>
      </p:grpSpPr>
      <p:sp>
        <p:nvSpPr>
          <p:cNvPr id="654" name="Google Shape;654;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7" name="Google Shape;65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8" name="Google Shape;65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9" name="Google Shape;65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0" name="Google Shape;66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0" name="Google Shape;670;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1" name="Google Shape;671;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2" name="Google Shape;672;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3" name="Google Shape;673;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4" name="Google Shape;674;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5" name="Shape 675"/>
        <p:cNvGrpSpPr/>
        <p:nvPr/>
      </p:nvGrpSpPr>
      <p:grpSpPr>
        <a:xfrm>
          <a:off x="0" y="0"/>
          <a:ext cx="0" cy="0"/>
          <a:chOff x="0" y="0"/>
          <a:chExt cx="0" cy="0"/>
        </a:xfrm>
      </p:grpSpPr>
      <p:sp>
        <p:nvSpPr>
          <p:cNvPr id="676" name="Google Shape;67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9" name="Google Shape;67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0" name="Google Shape;68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1" name="Google Shape;68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2" name="Google Shape;68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4" name="Google Shape;694;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5" name="Google Shape;695;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6" name="Google Shape;696;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7" name="Google Shape;697;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8" name="Google Shape;698;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9" name="Google Shape;699;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700" name="Shape 700"/>
        <p:cNvGrpSpPr/>
        <p:nvPr/>
      </p:nvGrpSpPr>
      <p:grpSpPr>
        <a:xfrm>
          <a:off x="0" y="0"/>
          <a:ext cx="0" cy="0"/>
          <a:chOff x="0" y="0"/>
          <a:chExt cx="0" cy="0"/>
        </a:xfrm>
      </p:grpSpPr>
      <p:sp>
        <p:nvSpPr>
          <p:cNvPr id="701" name="Google Shape;70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4" name="Google Shape;70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5" name="Google Shape;70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6" name="Google Shape;70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7" name="Google Shape;70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9" name="Google Shape;719;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4" name="Google Shape;724;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5" name="Shape 725"/>
        <p:cNvGrpSpPr/>
        <p:nvPr/>
      </p:nvGrpSpPr>
      <p:grpSpPr>
        <a:xfrm>
          <a:off x="0" y="0"/>
          <a:ext cx="0" cy="0"/>
          <a:chOff x="0" y="0"/>
          <a:chExt cx="0" cy="0"/>
        </a:xfrm>
      </p:grpSpPr>
      <p:sp>
        <p:nvSpPr>
          <p:cNvPr id="726" name="Google Shape;726;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9" name="Google Shape;72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0" name="Google Shape;73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1" name="Google Shape;73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2" name="Google Shape;73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4" name="Google Shape;744;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5" name="Google Shape;745;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6" name="Google Shape;746;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7" name="Google Shape;747;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8" name="Google Shape;748;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9" name="Google Shape;749;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50" name="Shape 750"/>
        <p:cNvGrpSpPr/>
        <p:nvPr/>
      </p:nvGrpSpPr>
      <p:grpSpPr>
        <a:xfrm>
          <a:off x="0" y="0"/>
          <a:ext cx="0" cy="0"/>
          <a:chOff x="0" y="0"/>
          <a:chExt cx="0" cy="0"/>
        </a:xfrm>
      </p:grpSpPr>
      <p:sp>
        <p:nvSpPr>
          <p:cNvPr id="751" name="Google Shape;751;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4" name="Google Shape;75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5" name="Google Shape;755;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6" name="Google Shape;75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7" name="Google Shape;75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70" name="Google Shape;770;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1" name="Google Shape;771;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2" name="Google Shape;772;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3" name="Google Shape;773;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4" name="Google Shape;774;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5" name="Shape 775"/>
        <p:cNvGrpSpPr/>
        <p:nvPr/>
      </p:nvGrpSpPr>
      <p:grpSpPr>
        <a:xfrm>
          <a:off x="0" y="0"/>
          <a:ext cx="0" cy="0"/>
          <a:chOff x="0" y="0"/>
          <a:chExt cx="0" cy="0"/>
        </a:xfrm>
      </p:grpSpPr>
      <p:sp>
        <p:nvSpPr>
          <p:cNvPr id="776" name="Google Shape;776;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9" name="Google Shape;779;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0" name="Google Shape;780;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1" name="Google Shape;781;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2" name="Google Shape;782;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8" name="Google Shape;788;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6" name="Google Shape;796;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7" name="Google Shape;797;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8" name="Google Shape;798;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9" name="Google Shape;799;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00" name="Google Shape;800;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1" name="Google Shape;801;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2" name="Google Shape;802;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3" name="Shape 803"/>
        <p:cNvGrpSpPr/>
        <p:nvPr/>
      </p:nvGrpSpPr>
      <p:grpSpPr>
        <a:xfrm>
          <a:off x="0" y="0"/>
          <a:ext cx="0" cy="0"/>
          <a:chOff x="0" y="0"/>
          <a:chExt cx="0" cy="0"/>
        </a:xfrm>
      </p:grpSpPr>
      <p:sp>
        <p:nvSpPr>
          <p:cNvPr id="804" name="Google Shape;804;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4" name="Google Shape;824;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30" name="Google Shape;830;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1" name="Shape 831"/>
        <p:cNvGrpSpPr/>
        <p:nvPr/>
      </p:nvGrpSpPr>
      <p:grpSpPr>
        <a:xfrm>
          <a:off x="0" y="0"/>
          <a:ext cx="0" cy="0"/>
          <a:chOff x="0" y="0"/>
          <a:chExt cx="0" cy="0"/>
        </a:xfrm>
      </p:grpSpPr>
      <p:sp>
        <p:nvSpPr>
          <p:cNvPr id="832" name="Google Shape;832;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5" name="Google Shape;835;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7" name="Google Shape;837;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8" name="Google Shape;838;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2" name="Google Shape;852;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3" name="Google Shape;853;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4" name="Google Shape;854;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5" name="Google Shape;855;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6" name="Google Shape;856;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7" name="Google Shape;857;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8" name="Google Shape;858;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9" name="Shape 859"/>
        <p:cNvGrpSpPr/>
        <p:nvPr/>
      </p:nvGrpSpPr>
      <p:grpSpPr>
        <a:xfrm>
          <a:off x="0" y="0"/>
          <a:ext cx="0" cy="0"/>
          <a:chOff x="0" y="0"/>
          <a:chExt cx="0" cy="0"/>
        </a:xfrm>
      </p:grpSpPr>
      <p:sp>
        <p:nvSpPr>
          <p:cNvPr id="860" name="Google Shape;860;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1" name="Google Shape;881;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2" name="Google Shape;882;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3" name="Google Shape;883;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4" name="Google Shape;884;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5" name="Google Shape;885;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6" name="Google Shape;886;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7" name="Shape 887"/>
        <p:cNvGrpSpPr/>
        <p:nvPr/>
      </p:nvGrpSpPr>
      <p:grpSpPr>
        <a:xfrm>
          <a:off x="0" y="0"/>
          <a:ext cx="0" cy="0"/>
          <a:chOff x="0" y="0"/>
          <a:chExt cx="0" cy="0"/>
        </a:xfrm>
      </p:grpSpPr>
      <p:sp>
        <p:nvSpPr>
          <p:cNvPr id="888" name="Google Shape;888;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9" name="Google Shape;889;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0" name="Google Shape;890;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1" name="Google Shape;891;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2" name="Google Shape;892;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3" name="Google Shape;893;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6" name="Google Shape;896;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6"/>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0" name="Google Shape;910;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1" name="Google Shape;911;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2" name="Google Shape;912;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3" name="Google Shape;913;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4" name="Google Shape;914;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5" name="Google Shape;915;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6" name="Google Shape;916;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7" name="Google Shape;917;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8" name="Shape 918"/>
        <p:cNvGrpSpPr/>
        <p:nvPr/>
      </p:nvGrpSpPr>
      <p:grpSpPr>
        <a:xfrm>
          <a:off x="0" y="0"/>
          <a:ext cx="0" cy="0"/>
          <a:chOff x="0" y="0"/>
          <a:chExt cx="0" cy="0"/>
        </a:xfrm>
      </p:grpSpPr>
      <p:sp>
        <p:nvSpPr>
          <p:cNvPr id="919" name="Google Shape;919;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1" name="Google Shape;921;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2" name="Google Shape;922;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3" name="Google Shape;923;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4" name="Google Shape;924;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7" name="Google Shape;927;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1" name="Google Shape;941;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8" name="Google Shape;948;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9" name="Shape 949"/>
        <p:cNvGrpSpPr/>
        <p:nvPr/>
      </p:nvGrpSpPr>
      <p:grpSpPr>
        <a:xfrm>
          <a:off x="0" y="0"/>
          <a:ext cx="0" cy="0"/>
          <a:chOff x="0" y="0"/>
          <a:chExt cx="0" cy="0"/>
        </a:xfrm>
      </p:grpSpPr>
      <p:sp>
        <p:nvSpPr>
          <p:cNvPr id="950" name="Google Shape;950;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1" name="Google Shape;951;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2" name="Google Shape;952;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3" name="Google Shape;953;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4" name="Google Shape;954;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5" name="Google Shape;955;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8" name="Google Shape;958;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8"/>
          <p:cNvSpPr txBox="1"/>
          <p:nvPr>
            <p:ph idx="4"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8"/>
          <p:cNvSpPr txBox="1"/>
          <p:nvPr>
            <p:ph idx="5"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8"/>
          <p:cNvSpPr txBox="1"/>
          <p:nvPr>
            <p:ph idx="6"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txBox="1"/>
          <p:nvPr>
            <p:ph idx="7"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txBox="1"/>
          <p:nvPr>
            <p:ph idx="8"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txBox="1"/>
          <p:nvPr>
            <p:ph idx="9"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0" name="Google Shape;970;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1" name="Google Shape;971;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2" name="Google Shape;972;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3" name="Google Shape;973;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4" name="Google Shape;974;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5" name="Google Shape;975;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6" name="Google Shape;976;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7" name="Shape 977"/>
        <p:cNvGrpSpPr/>
        <p:nvPr/>
      </p:nvGrpSpPr>
      <p:grpSpPr>
        <a:xfrm>
          <a:off x="0" y="0"/>
          <a:ext cx="0" cy="0"/>
          <a:chOff x="0" y="0"/>
          <a:chExt cx="0" cy="0"/>
        </a:xfrm>
      </p:grpSpPr>
      <p:sp>
        <p:nvSpPr>
          <p:cNvPr id="978" name="Google Shape;978;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0" name="Google Shape;980;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2" name="Google Shape;982;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3" name="Google Shape;983;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1" name="Google Shape;1001;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2" name="Google Shape;1002;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3" name="Google Shape;1003;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4" name="Google Shape;1004;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5" name="Google Shape;1005;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6" name="Google Shape;1006;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7" name="Google Shape;1007;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08" name="Shape 1008"/>
        <p:cNvGrpSpPr/>
        <p:nvPr/>
      </p:nvGrpSpPr>
      <p:grpSpPr>
        <a:xfrm>
          <a:off x="0" y="0"/>
          <a:ext cx="0" cy="0"/>
          <a:chOff x="0" y="0"/>
          <a:chExt cx="0" cy="0"/>
        </a:xfrm>
      </p:grpSpPr>
      <p:pic>
        <p:nvPicPr>
          <p:cNvPr id="1009" name="Google Shape;1009;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0" name="Google Shape;1010;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1" name="Google Shape;1011;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2" name="Google Shape;1012;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3" name="Google Shape;1013;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4" name="Google Shape;1014;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5" name="Google Shape;1015;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6" name="Shape 1016"/>
        <p:cNvGrpSpPr/>
        <p:nvPr/>
      </p:nvGrpSpPr>
      <p:grpSpPr>
        <a:xfrm>
          <a:off x="0" y="0"/>
          <a:ext cx="0" cy="0"/>
          <a:chOff x="0" y="0"/>
          <a:chExt cx="0" cy="0"/>
        </a:xfrm>
      </p:grpSpPr>
      <p:pic>
        <p:nvPicPr>
          <p:cNvPr id="1017" name="Google Shape;1017;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8" name="Google Shape;1018;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9" name="Google Shape;1019;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0" name="Google Shape;1020;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1" name="Google Shape;1021;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22" name="Shape 1022"/>
        <p:cNvGrpSpPr/>
        <p:nvPr/>
      </p:nvGrpSpPr>
      <p:grpSpPr>
        <a:xfrm>
          <a:off x="0" y="0"/>
          <a:ext cx="0" cy="0"/>
          <a:chOff x="0" y="0"/>
          <a:chExt cx="0" cy="0"/>
        </a:xfrm>
      </p:grpSpPr>
      <p:pic>
        <p:nvPicPr>
          <p:cNvPr id="1023" name="Google Shape;1023;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4" name="Google Shape;1024;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5" name="Google Shape;1025;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6" name="Google Shape;1026;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7" name="Shape 1027"/>
        <p:cNvGrpSpPr/>
        <p:nvPr/>
      </p:nvGrpSpPr>
      <p:grpSpPr>
        <a:xfrm>
          <a:off x="0" y="0"/>
          <a:ext cx="0" cy="0"/>
          <a:chOff x="0" y="0"/>
          <a:chExt cx="0" cy="0"/>
        </a:xfrm>
      </p:grpSpPr>
      <p:pic>
        <p:nvPicPr>
          <p:cNvPr id="1028" name="Google Shape;1028;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29" name="Google Shape;1029;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0" name="Google Shape;1030;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1" name="Google Shape;1031;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32" name="Shape 1032"/>
        <p:cNvGrpSpPr/>
        <p:nvPr/>
      </p:nvGrpSpPr>
      <p:grpSpPr>
        <a:xfrm>
          <a:off x="0" y="0"/>
          <a:ext cx="0" cy="0"/>
          <a:chOff x="0" y="0"/>
          <a:chExt cx="0" cy="0"/>
        </a:xfrm>
      </p:grpSpPr>
      <p:pic>
        <p:nvPicPr>
          <p:cNvPr id="1033" name="Google Shape;1033;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4" name="Google Shape;1034;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5" name="Google Shape;1035;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6" name="Google Shape;1036;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7" name="Google Shape;1037;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38" name="Google Shape;1038;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40" name="Shape 1040"/>
        <p:cNvGrpSpPr/>
        <p:nvPr/>
      </p:nvGrpSpPr>
      <p:grpSpPr>
        <a:xfrm>
          <a:off x="0" y="0"/>
          <a:ext cx="0" cy="0"/>
          <a:chOff x="0" y="0"/>
          <a:chExt cx="0" cy="0"/>
        </a:xfrm>
      </p:grpSpPr>
      <p:pic>
        <p:nvPicPr>
          <p:cNvPr id="1041" name="Google Shape;1041;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2" name="Google Shape;1042;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3" name="Google Shape;1043;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4" name="Google Shape;1044;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5" name="Google Shape;1045;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48" name="Shape 1048"/>
        <p:cNvGrpSpPr/>
        <p:nvPr/>
      </p:nvGrpSpPr>
      <p:grpSpPr>
        <a:xfrm>
          <a:off x="0" y="0"/>
          <a:ext cx="0" cy="0"/>
          <a:chOff x="0" y="0"/>
          <a:chExt cx="0" cy="0"/>
        </a:xfrm>
      </p:grpSpPr>
      <p:pic>
        <p:nvPicPr>
          <p:cNvPr id="1049" name="Google Shape;1049;p5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50" name="Google Shape;1050;p5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51" name="Google Shape;1051;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52" name="Shape 1052"/>
        <p:cNvGrpSpPr/>
        <p:nvPr/>
      </p:nvGrpSpPr>
      <p:grpSpPr>
        <a:xfrm>
          <a:off x="0" y="0"/>
          <a:ext cx="0" cy="0"/>
          <a:chOff x="0" y="0"/>
          <a:chExt cx="0" cy="0"/>
        </a:xfrm>
      </p:grpSpPr>
      <p:pic>
        <p:nvPicPr>
          <p:cNvPr id="1053" name="Google Shape;1053;p5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54" name="Google Shape;1054;p5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55" name="Google Shape;1055;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4701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1.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99.png"/><Relationship Id="rId4" Type="http://schemas.openxmlformats.org/officeDocument/2006/relationships/image" Target="../media/image103.png"/><Relationship Id="rId9" Type="http://schemas.openxmlformats.org/officeDocument/2006/relationships/image" Target="../media/image114.png"/><Relationship Id="rId5" Type="http://schemas.openxmlformats.org/officeDocument/2006/relationships/image" Target="../media/image100.png"/><Relationship Id="rId6" Type="http://schemas.openxmlformats.org/officeDocument/2006/relationships/image" Target="../media/image108.png"/><Relationship Id="rId7" Type="http://schemas.openxmlformats.org/officeDocument/2006/relationships/image" Target="../media/image107.png"/><Relationship Id="rId8"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nasdaq.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 Id="rId3" Type="http://schemas.openxmlformats.org/officeDocument/2006/relationships/image" Target="../media/image124.png"/><Relationship Id="rId4" Type="http://schemas.openxmlformats.org/officeDocument/2006/relationships/hyperlink" Target="http://www.youtube.com/watch?v=5ZDLqbCjads" TargetMode="External"/><Relationship Id="rId5" Type="http://schemas.openxmlformats.org/officeDocument/2006/relationships/image" Target="../media/image10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7.png"/><Relationship Id="rId4" Type="http://schemas.openxmlformats.org/officeDocument/2006/relationships/hyperlink" Target="https://www.nasdaq.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99.png"/><Relationship Id="rId4" Type="http://schemas.openxmlformats.org/officeDocument/2006/relationships/image" Target="../media/image103.png"/><Relationship Id="rId5" Type="http://schemas.openxmlformats.org/officeDocument/2006/relationships/image" Target="../media/image110.png"/><Relationship Id="rId6" Type="http://schemas.openxmlformats.org/officeDocument/2006/relationships/image" Target="../media/image113.png"/><Relationship Id="rId7" Type="http://schemas.openxmlformats.org/officeDocument/2006/relationships/image" Target="../media/image1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0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nasdaq.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58"/>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solidFill>
                  <a:schemeClr val="lt1"/>
                </a:solidFill>
              </a:rPr>
              <a:t>Lesson 3.3</a:t>
            </a:r>
            <a:endParaRPr/>
          </a:p>
        </p:txBody>
      </p:sp>
      <p:sp>
        <p:nvSpPr>
          <p:cNvPr id="1061" name="Google Shape;1061;p58"/>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sz="3300">
                <a:solidFill>
                  <a:schemeClr val="dk1"/>
                </a:solidFill>
              </a:rPr>
              <a:t>Pandas:</a:t>
            </a:r>
            <a:endParaRPr sz="3300">
              <a:solidFill>
                <a:schemeClr val="dk1"/>
              </a:solidFill>
            </a:endParaRPr>
          </a:p>
          <a:p>
            <a:pPr indent="0" lvl="0" marL="0" rtl="0" algn="l">
              <a:spcBef>
                <a:spcPts val="0"/>
              </a:spcBef>
              <a:spcAft>
                <a:spcPts val="0"/>
              </a:spcAft>
              <a:buNone/>
            </a:pPr>
            <a:r>
              <a:rPr lang="en" sz="3300">
                <a:solidFill>
                  <a:schemeClr val="dk1"/>
                </a:solidFill>
              </a:rPr>
              <a:t>Risk and Returns Over Time</a:t>
            </a:r>
            <a:endParaRPr sz="3300">
              <a:solidFill>
                <a:schemeClr val="dk1"/>
              </a:solidFill>
            </a:endParaRPr>
          </a:p>
        </p:txBody>
      </p:sp>
      <p:sp>
        <p:nvSpPr>
          <p:cNvPr id="1062" name="Google Shape;1062;p58"/>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Google Shape;1545;p6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Grouping</a:t>
            </a:r>
            <a:endParaRPr/>
          </a:p>
        </p:txBody>
      </p:sp>
      <p:sp>
        <p:nvSpPr>
          <p:cNvPr id="1546" name="Google Shape;1546;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7" name="Google Shape;1547;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graphicFrame>
        <p:nvGraphicFramePr>
          <p:cNvPr id="1552" name="Google Shape;1552;p68"/>
          <p:cNvGraphicFramePr/>
          <p:nvPr/>
        </p:nvGraphicFramePr>
        <p:xfrm>
          <a:off x="5465700" y="2916163"/>
          <a:ext cx="3000000" cy="3000000"/>
        </p:xfrm>
        <a:graphic>
          <a:graphicData uri="http://schemas.openxmlformats.org/drawingml/2006/table">
            <a:tbl>
              <a:tblPr>
                <a:noFill/>
                <a:tableStyleId>{9AB30B23-5DF1-45F6-8A2B-8053C07066C0}</a:tableStyleId>
              </a:tblPr>
              <a:tblGrid>
                <a:gridCol w="1565050"/>
                <a:gridCol w="1565050"/>
              </a:tblGrid>
              <a:tr h="407050">
                <a:tc>
                  <a:txBody>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Category</a:t>
                      </a:r>
                      <a:endParaRPr b="1" sz="1600">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12940"/>
                    </a:solidFill>
                  </a:tcPr>
                </a:tc>
                <a:tc>
                  <a:txBody>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Sales</a:t>
                      </a:r>
                      <a:endParaRPr b="1" sz="1600">
                        <a:solidFill>
                          <a:srgbClr val="FFFFFF"/>
                        </a:solidFill>
                        <a:latin typeface="Roboto"/>
                        <a:ea typeface="Roboto"/>
                        <a:cs typeface="Roboto"/>
                        <a:sym typeface="Roboto"/>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12940"/>
                    </a:solidFill>
                  </a:tcPr>
                </a:tc>
              </a:tr>
              <a:tr h="407050">
                <a:tc>
                  <a:txBody>
                    <a:bodyPr/>
                    <a:lstStyle/>
                    <a:p>
                      <a:pPr indent="0" lvl="0" marL="0" rtl="0" algn="l">
                        <a:spcBef>
                          <a:spcPts val="0"/>
                        </a:spcBef>
                        <a:spcAft>
                          <a:spcPts val="0"/>
                        </a:spcAft>
                        <a:buNone/>
                      </a:pPr>
                      <a:r>
                        <a:rPr lang="en" sz="1600">
                          <a:latin typeface="Roboto"/>
                          <a:ea typeface="Roboto"/>
                          <a:cs typeface="Roboto"/>
                          <a:sym typeface="Roboto"/>
                        </a:rPr>
                        <a:t>a</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600">
                          <a:latin typeface="Roboto"/>
                          <a:ea typeface="Roboto"/>
                          <a:cs typeface="Roboto"/>
                          <a:sym typeface="Roboto"/>
                        </a:rPr>
                        <a:t>3</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407050">
                <a:tc>
                  <a:txBody>
                    <a:bodyPr/>
                    <a:lstStyle/>
                    <a:p>
                      <a:pPr indent="0" lvl="0" marL="0" rtl="0" algn="l">
                        <a:spcBef>
                          <a:spcPts val="0"/>
                        </a:spcBef>
                        <a:spcAft>
                          <a:spcPts val="0"/>
                        </a:spcAft>
                        <a:buNone/>
                      </a:pPr>
                      <a:r>
                        <a:rPr lang="en" sz="1600">
                          <a:latin typeface="Roboto"/>
                          <a:ea typeface="Roboto"/>
                          <a:cs typeface="Roboto"/>
                          <a:sym typeface="Roboto"/>
                        </a:rPr>
                        <a:t>b</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sz="1600">
                          <a:latin typeface="Roboto"/>
                          <a:ea typeface="Roboto"/>
                          <a:cs typeface="Roboto"/>
                          <a:sym typeface="Roboto"/>
                        </a:rPr>
                        <a:t>19</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bl>
          </a:graphicData>
        </a:graphic>
      </p:graphicFrame>
      <p:sp>
        <p:nvSpPr>
          <p:cNvPr id="1553" name="Google Shape;1553;p68"/>
          <p:cNvSpPr/>
          <p:nvPr/>
        </p:nvSpPr>
        <p:spPr>
          <a:xfrm>
            <a:off x="3626500" y="2845450"/>
            <a:ext cx="857400" cy="14871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8"/>
          <p:cNvSpPr/>
          <p:nvPr/>
        </p:nvSpPr>
        <p:spPr>
          <a:xfrm>
            <a:off x="3387800" y="2670500"/>
            <a:ext cx="524400" cy="192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Grouping</a:t>
            </a:r>
            <a:endParaRPr/>
          </a:p>
        </p:txBody>
      </p:sp>
      <p:sp>
        <p:nvSpPr>
          <p:cNvPr id="1556" name="Google Shape;1556;p68"/>
          <p:cNvSpPr txBox="1"/>
          <p:nvPr>
            <p:ph idx="1" type="subTitle"/>
          </p:nvPr>
        </p:nvSpPr>
        <p:spPr>
          <a:xfrm>
            <a:off x="0" y="675975"/>
            <a:ext cx="9144000" cy="1531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key component of data analysis is grouping data. </a:t>
            </a:r>
            <a:r>
              <a:rPr b="1" lang="en">
                <a:solidFill>
                  <a:schemeClr val="dk1"/>
                </a:solidFill>
              </a:rPr>
              <a:t>Grouping</a:t>
            </a:r>
            <a:r>
              <a:rPr lang="en">
                <a:solidFill>
                  <a:schemeClr val="dk1"/>
                </a:solidFill>
              </a:rPr>
              <a:t> allows for similar data to be aggregated or manipulated as groups.</a:t>
            </a:r>
            <a:endParaRPr>
              <a:solidFill>
                <a:schemeClr val="dk1"/>
              </a:solidFill>
            </a:endParaRPr>
          </a:p>
          <a:p>
            <a:pPr indent="0" lvl="0" marL="0" rtl="0" algn="l">
              <a:spcBef>
                <a:spcPts val="1000"/>
              </a:spcBef>
              <a:spcAft>
                <a:spcPts val="0"/>
              </a:spcAft>
              <a:buNone/>
            </a:pPr>
            <a:r>
              <a:rPr lang="en">
                <a:solidFill>
                  <a:schemeClr val="dk1"/>
                </a:solidFill>
              </a:rPr>
              <a:t>Example aggregations that can be done on groups are </a:t>
            </a:r>
            <a:r>
              <a:rPr lang="en">
                <a:solidFill>
                  <a:schemeClr val="dk1"/>
                </a:solidFill>
              </a:rPr>
              <a:t>adding, summing, determining min and max, etc</a:t>
            </a:r>
            <a:r>
              <a:rPr lang="en">
                <a:solidFill>
                  <a:schemeClr val="dk1"/>
                </a:solidFill>
              </a:rPr>
              <a:t>.</a:t>
            </a:r>
            <a:endParaRPr/>
          </a:p>
        </p:txBody>
      </p:sp>
      <p:sp>
        <p:nvSpPr>
          <p:cNvPr id="1557" name="Google Shape;1557;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558" name="Google Shape;1558;p68"/>
          <p:cNvCxnSpPr>
            <a:stCxn id="1553" idx="3"/>
          </p:cNvCxnSpPr>
          <p:nvPr/>
        </p:nvCxnSpPr>
        <p:spPr>
          <a:xfrm>
            <a:off x="4483900" y="3589000"/>
            <a:ext cx="817200" cy="0"/>
          </a:xfrm>
          <a:prstGeom prst="straightConnector1">
            <a:avLst/>
          </a:prstGeom>
          <a:noFill/>
          <a:ln cap="flat" cmpd="sng" w="38100">
            <a:solidFill>
              <a:srgbClr val="000000"/>
            </a:solidFill>
            <a:prstDash val="solid"/>
            <a:round/>
            <a:headEnd len="med" w="med" type="none"/>
            <a:tailEnd len="med" w="med" type="triangle"/>
          </a:ln>
        </p:spPr>
      </p:cxnSp>
      <p:graphicFrame>
        <p:nvGraphicFramePr>
          <p:cNvPr id="1559" name="Google Shape;1559;p68"/>
          <p:cNvGraphicFramePr/>
          <p:nvPr/>
        </p:nvGraphicFramePr>
        <p:xfrm>
          <a:off x="562800" y="2459000"/>
          <a:ext cx="3000000" cy="3000000"/>
        </p:xfrm>
        <a:graphic>
          <a:graphicData uri="http://schemas.openxmlformats.org/drawingml/2006/table">
            <a:tbl>
              <a:tblPr>
                <a:noFill/>
                <a:tableStyleId>{9AB30B23-5DF1-45F6-8A2B-8053C07066C0}</a:tableStyleId>
              </a:tblPr>
              <a:tblGrid>
                <a:gridCol w="1565050"/>
                <a:gridCol w="1565050"/>
              </a:tblGrid>
              <a:tr h="407050">
                <a:tc>
                  <a:txBody>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Category</a:t>
                      </a:r>
                      <a:endParaRPr b="1" sz="1600">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12940"/>
                    </a:solidFill>
                  </a:tcPr>
                </a:tc>
                <a:tc>
                  <a:txBody>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Sales</a:t>
                      </a:r>
                      <a:endParaRPr b="1" sz="1600">
                        <a:solidFill>
                          <a:srgbClr val="FFFFFF"/>
                        </a:solidFill>
                        <a:latin typeface="Roboto"/>
                        <a:ea typeface="Roboto"/>
                        <a:cs typeface="Roboto"/>
                        <a:sym typeface="Roboto"/>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12940"/>
                    </a:solidFill>
                  </a:tcPr>
                </a:tc>
              </a:tr>
              <a:tr h="407050">
                <a:tc>
                  <a:txBody>
                    <a:bodyPr/>
                    <a:lstStyle/>
                    <a:p>
                      <a:pPr indent="0" lvl="0" marL="0" rtl="0" algn="l">
                        <a:spcBef>
                          <a:spcPts val="0"/>
                        </a:spcBef>
                        <a:spcAft>
                          <a:spcPts val="0"/>
                        </a:spcAft>
                        <a:buNone/>
                      </a:pPr>
                      <a:r>
                        <a:rPr lang="en" sz="1600">
                          <a:latin typeface="Roboto"/>
                          <a:ea typeface="Roboto"/>
                          <a:cs typeface="Roboto"/>
                          <a:sym typeface="Roboto"/>
                        </a:rPr>
                        <a:t>a</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600">
                          <a:latin typeface="Roboto"/>
                          <a:ea typeface="Roboto"/>
                          <a:cs typeface="Roboto"/>
                          <a:sym typeface="Roboto"/>
                        </a:rPr>
                        <a:t>1</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407050">
                <a:tc>
                  <a:txBody>
                    <a:bodyPr/>
                    <a:lstStyle/>
                    <a:p>
                      <a:pPr indent="0" lvl="0" marL="0" rtl="0" algn="l">
                        <a:spcBef>
                          <a:spcPts val="0"/>
                        </a:spcBef>
                        <a:spcAft>
                          <a:spcPts val="0"/>
                        </a:spcAft>
                        <a:buNone/>
                      </a:pPr>
                      <a:r>
                        <a:rPr lang="en" sz="1600">
                          <a:latin typeface="Roboto"/>
                          <a:ea typeface="Roboto"/>
                          <a:cs typeface="Roboto"/>
                          <a:sym typeface="Roboto"/>
                        </a:rPr>
                        <a:t>a</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600">
                          <a:latin typeface="Roboto"/>
                          <a:ea typeface="Roboto"/>
                          <a:cs typeface="Roboto"/>
                          <a:sym typeface="Roboto"/>
                        </a:rPr>
                        <a:t>2</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407050">
                <a:tc>
                  <a:txBody>
                    <a:bodyPr/>
                    <a:lstStyle/>
                    <a:p>
                      <a:pPr indent="0" lvl="0" marL="0" rtl="0" algn="l">
                        <a:spcBef>
                          <a:spcPts val="0"/>
                        </a:spcBef>
                        <a:spcAft>
                          <a:spcPts val="0"/>
                        </a:spcAft>
                        <a:buNone/>
                      </a:pPr>
                      <a:r>
                        <a:rPr lang="en" sz="1600">
                          <a:latin typeface="Roboto"/>
                          <a:ea typeface="Roboto"/>
                          <a:cs typeface="Roboto"/>
                          <a:sym typeface="Roboto"/>
                        </a:rPr>
                        <a:t>b</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sz="1600">
                          <a:latin typeface="Roboto"/>
                          <a:ea typeface="Roboto"/>
                          <a:cs typeface="Roboto"/>
                          <a:sym typeface="Roboto"/>
                        </a:rPr>
                        <a:t>10</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r h="407050">
                <a:tc>
                  <a:txBody>
                    <a:bodyPr/>
                    <a:lstStyle/>
                    <a:p>
                      <a:pPr indent="0" lvl="0" marL="0" rtl="0" algn="l">
                        <a:spcBef>
                          <a:spcPts val="0"/>
                        </a:spcBef>
                        <a:spcAft>
                          <a:spcPts val="0"/>
                        </a:spcAft>
                        <a:buNone/>
                      </a:pPr>
                      <a:r>
                        <a:rPr lang="en" sz="1600">
                          <a:latin typeface="Roboto"/>
                          <a:ea typeface="Roboto"/>
                          <a:cs typeface="Roboto"/>
                          <a:sym typeface="Roboto"/>
                        </a:rPr>
                        <a:t>b</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sz="1600">
                          <a:latin typeface="Roboto"/>
                          <a:ea typeface="Roboto"/>
                          <a:cs typeface="Roboto"/>
                          <a:sym typeface="Roboto"/>
                        </a:rPr>
                        <a:t>9</a:t>
                      </a:r>
                      <a:endParaRPr sz="16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5" name="Google Shape;1565;p6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Grouping</a:t>
            </a:r>
            <a:endParaRPr sz="24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1566" name="Google Shape;1566;p69"/>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Behind the scenes, the Pandas </a:t>
            </a:r>
            <a:r>
              <a:rPr lang="en" sz="1800">
                <a:solidFill>
                  <a:srgbClr val="FFFFFF"/>
                </a:solidFill>
                <a:highlight>
                  <a:srgbClr val="000000"/>
                </a:highlight>
                <a:latin typeface="Inconsolata"/>
                <a:ea typeface="Inconsolata"/>
                <a:cs typeface="Inconsolata"/>
                <a:sym typeface="Inconsolata"/>
              </a:rPr>
              <a:t>groupby</a:t>
            </a:r>
            <a:r>
              <a:rPr lang="en" sz="1800">
                <a:latin typeface="Roboto"/>
                <a:ea typeface="Roboto"/>
                <a:cs typeface="Roboto"/>
                <a:sym typeface="Roboto"/>
              </a:rPr>
              <a:t> function does the following: </a:t>
            </a:r>
            <a:endParaRPr sz="1800">
              <a:latin typeface="Roboto"/>
              <a:ea typeface="Roboto"/>
              <a:cs typeface="Roboto"/>
              <a:sym typeface="Roboto"/>
            </a:endParaRPr>
          </a:p>
        </p:txBody>
      </p:sp>
      <p:sp>
        <p:nvSpPr>
          <p:cNvPr id="1567" name="Google Shape;1567;p69"/>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9"/>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Splits </a:t>
            </a:r>
            <a:r>
              <a:rPr lang="en" sz="1800">
                <a:latin typeface="Roboto"/>
                <a:ea typeface="Roboto"/>
                <a:cs typeface="Roboto"/>
                <a:sym typeface="Roboto"/>
              </a:rPr>
              <a:t>the data into groups based on certain criteria.</a:t>
            </a:r>
            <a:endParaRPr sz="1800">
              <a:latin typeface="Roboto"/>
              <a:ea typeface="Roboto"/>
              <a:cs typeface="Roboto"/>
              <a:sym typeface="Roboto"/>
            </a:endParaRPr>
          </a:p>
        </p:txBody>
      </p:sp>
      <p:sp>
        <p:nvSpPr>
          <p:cNvPr id="1569" name="Google Shape;1569;p6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9"/>
          <p:cNvSpPr txBox="1"/>
          <p:nvPr/>
        </p:nvSpPr>
        <p:spPr>
          <a:xfrm>
            <a:off x="-12225" y="2004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Applies</a:t>
            </a:r>
            <a:r>
              <a:rPr lang="en" sz="1800">
                <a:latin typeface="Roboto"/>
                <a:ea typeface="Roboto"/>
                <a:cs typeface="Roboto"/>
                <a:sym typeface="Roboto"/>
              </a:rPr>
              <a:t> a function to each group independently.</a:t>
            </a:r>
            <a:endParaRPr sz="1800">
              <a:latin typeface="Roboto"/>
              <a:ea typeface="Roboto"/>
              <a:cs typeface="Roboto"/>
              <a:sym typeface="Roboto"/>
            </a:endParaRPr>
          </a:p>
        </p:txBody>
      </p:sp>
      <p:pic>
        <p:nvPicPr>
          <p:cNvPr id="1571" name="Google Shape;1571;p69"/>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572" name="Google Shape;1572;p69"/>
          <p:cNvPicPr preferRelativeResize="0"/>
          <p:nvPr/>
        </p:nvPicPr>
        <p:blipFill rotWithShape="1">
          <a:blip r:embed="rId4">
            <a:alphaModFix/>
          </a:blip>
          <a:srcRect b="1765" l="0" r="0" t="1774"/>
          <a:stretch/>
        </p:blipFill>
        <p:spPr>
          <a:xfrm>
            <a:off x="429768" y="1998498"/>
            <a:ext cx="785566" cy="606900"/>
          </a:xfrm>
          <a:prstGeom prst="rect">
            <a:avLst/>
          </a:prstGeom>
          <a:noFill/>
          <a:ln>
            <a:noFill/>
          </a:ln>
        </p:spPr>
      </p:pic>
      <p:grpSp>
        <p:nvGrpSpPr>
          <p:cNvPr id="1573" name="Google Shape;1573;p69"/>
          <p:cNvGrpSpPr/>
          <p:nvPr/>
        </p:nvGrpSpPr>
        <p:grpSpPr>
          <a:xfrm>
            <a:off x="6741280" y="2841720"/>
            <a:ext cx="941842" cy="1291746"/>
            <a:chOff x="4993725" y="3278004"/>
            <a:chExt cx="941842" cy="1291746"/>
          </a:xfrm>
        </p:grpSpPr>
        <p:pic>
          <p:nvPicPr>
            <p:cNvPr id="1574" name="Google Shape;1574;p69"/>
            <p:cNvPicPr preferRelativeResize="0"/>
            <p:nvPr/>
          </p:nvPicPr>
          <p:blipFill rotWithShape="1">
            <a:blip r:embed="rId5">
              <a:alphaModFix/>
            </a:blip>
            <a:srcRect b="0" l="0" r="0" t="0"/>
            <a:stretch/>
          </p:blipFill>
          <p:spPr>
            <a:xfrm>
              <a:off x="5458968" y="3777954"/>
              <a:ext cx="476599" cy="533700"/>
            </a:xfrm>
            <a:prstGeom prst="rect">
              <a:avLst/>
            </a:prstGeom>
            <a:noFill/>
            <a:ln>
              <a:noFill/>
            </a:ln>
          </p:spPr>
        </p:pic>
        <p:pic>
          <p:nvPicPr>
            <p:cNvPr id="1575" name="Google Shape;1575;p69"/>
            <p:cNvPicPr preferRelativeResize="0"/>
            <p:nvPr/>
          </p:nvPicPr>
          <p:blipFill>
            <a:blip r:embed="rId6">
              <a:alphaModFix/>
            </a:blip>
            <a:stretch>
              <a:fillRect/>
            </a:stretch>
          </p:blipFill>
          <p:spPr>
            <a:xfrm>
              <a:off x="5458968" y="3529154"/>
              <a:ext cx="476599" cy="533700"/>
            </a:xfrm>
            <a:prstGeom prst="rect">
              <a:avLst/>
            </a:prstGeom>
            <a:noFill/>
            <a:ln>
              <a:noFill/>
            </a:ln>
          </p:spPr>
        </p:pic>
        <p:pic>
          <p:nvPicPr>
            <p:cNvPr id="1576" name="Google Shape;1576;p69"/>
            <p:cNvPicPr preferRelativeResize="0"/>
            <p:nvPr/>
          </p:nvPicPr>
          <p:blipFill rotWithShape="1">
            <a:blip r:embed="rId7">
              <a:alphaModFix/>
            </a:blip>
            <a:srcRect b="0" l="0" r="0" t="0"/>
            <a:stretch/>
          </p:blipFill>
          <p:spPr>
            <a:xfrm>
              <a:off x="5458968" y="3278004"/>
              <a:ext cx="476599" cy="533700"/>
            </a:xfrm>
            <a:prstGeom prst="rect">
              <a:avLst/>
            </a:prstGeom>
            <a:noFill/>
            <a:ln>
              <a:noFill/>
            </a:ln>
          </p:spPr>
        </p:pic>
        <p:pic>
          <p:nvPicPr>
            <p:cNvPr id="1577" name="Google Shape;1577;p69"/>
            <p:cNvPicPr preferRelativeResize="0"/>
            <p:nvPr/>
          </p:nvPicPr>
          <p:blipFill rotWithShape="1">
            <a:blip r:embed="rId5">
              <a:alphaModFix/>
            </a:blip>
            <a:srcRect b="0" l="0" r="0" t="0"/>
            <a:stretch/>
          </p:blipFill>
          <p:spPr>
            <a:xfrm>
              <a:off x="5227425" y="3907287"/>
              <a:ext cx="476599" cy="533700"/>
            </a:xfrm>
            <a:prstGeom prst="rect">
              <a:avLst/>
            </a:prstGeom>
            <a:noFill/>
            <a:ln>
              <a:noFill/>
            </a:ln>
          </p:spPr>
        </p:pic>
        <p:pic>
          <p:nvPicPr>
            <p:cNvPr id="1578" name="Google Shape;1578;p69"/>
            <p:cNvPicPr preferRelativeResize="0"/>
            <p:nvPr/>
          </p:nvPicPr>
          <p:blipFill>
            <a:blip r:embed="rId6">
              <a:alphaModFix/>
            </a:blip>
            <a:stretch>
              <a:fillRect/>
            </a:stretch>
          </p:blipFill>
          <p:spPr>
            <a:xfrm>
              <a:off x="5227425" y="3658487"/>
              <a:ext cx="476599" cy="533700"/>
            </a:xfrm>
            <a:prstGeom prst="rect">
              <a:avLst/>
            </a:prstGeom>
            <a:noFill/>
            <a:ln>
              <a:noFill/>
            </a:ln>
          </p:spPr>
        </p:pic>
        <p:pic>
          <p:nvPicPr>
            <p:cNvPr id="1579" name="Google Shape;1579;p69"/>
            <p:cNvPicPr preferRelativeResize="0"/>
            <p:nvPr/>
          </p:nvPicPr>
          <p:blipFill rotWithShape="1">
            <a:blip r:embed="rId7">
              <a:alphaModFix/>
            </a:blip>
            <a:srcRect b="0" l="0" r="0" t="0"/>
            <a:stretch/>
          </p:blipFill>
          <p:spPr>
            <a:xfrm>
              <a:off x="5227425" y="3407337"/>
              <a:ext cx="476599" cy="533700"/>
            </a:xfrm>
            <a:prstGeom prst="rect">
              <a:avLst/>
            </a:prstGeom>
            <a:noFill/>
            <a:ln>
              <a:noFill/>
            </a:ln>
          </p:spPr>
        </p:pic>
        <p:pic>
          <p:nvPicPr>
            <p:cNvPr id="1580" name="Google Shape;1580;p69"/>
            <p:cNvPicPr preferRelativeResize="0"/>
            <p:nvPr/>
          </p:nvPicPr>
          <p:blipFill rotWithShape="1">
            <a:blip r:embed="rId5">
              <a:alphaModFix/>
            </a:blip>
            <a:srcRect b="0" l="0" r="0" t="0"/>
            <a:stretch/>
          </p:blipFill>
          <p:spPr>
            <a:xfrm>
              <a:off x="4993725" y="4036050"/>
              <a:ext cx="476599" cy="533700"/>
            </a:xfrm>
            <a:prstGeom prst="rect">
              <a:avLst/>
            </a:prstGeom>
            <a:noFill/>
            <a:ln>
              <a:noFill/>
            </a:ln>
          </p:spPr>
        </p:pic>
        <p:pic>
          <p:nvPicPr>
            <p:cNvPr id="1581" name="Google Shape;1581;p69"/>
            <p:cNvPicPr preferRelativeResize="0"/>
            <p:nvPr/>
          </p:nvPicPr>
          <p:blipFill>
            <a:blip r:embed="rId6">
              <a:alphaModFix/>
            </a:blip>
            <a:stretch>
              <a:fillRect/>
            </a:stretch>
          </p:blipFill>
          <p:spPr>
            <a:xfrm>
              <a:off x="4993725" y="3787250"/>
              <a:ext cx="476599" cy="533700"/>
            </a:xfrm>
            <a:prstGeom prst="rect">
              <a:avLst/>
            </a:prstGeom>
            <a:noFill/>
            <a:ln>
              <a:noFill/>
            </a:ln>
          </p:spPr>
        </p:pic>
        <p:pic>
          <p:nvPicPr>
            <p:cNvPr id="1582" name="Google Shape;1582;p69"/>
            <p:cNvPicPr preferRelativeResize="0"/>
            <p:nvPr/>
          </p:nvPicPr>
          <p:blipFill rotWithShape="1">
            <a:blip r:embed="rId7">
              <a:alphaModFix/>
            </a:blip>
            <a:srcRect b="0" l="0" r="0" t="0"/>
            <a:stretch/>
          </p:blipFill>
          <p:spPr>
            <a:xfrm>
              <a:off x="4993725" y="3536100"/>
              <a:ext cx="476599" cy="533700"/>
            </a:xfrm>
            <a:prstGeom prst="rect">
              <a:avLst/>
            </a:prstGeom>
            <a:noFill/>
            <a:ln>
              <a:noFill/>
            </a:ln>
          </p:spPr>
        </p:pic>
      </p:grpSp>
      <p:grpSp>
        <p:nvGrpSpPr>
          <p:cNvPr id="1583" name="Google Shape;1583;p69"/>
          <p:cNvGrpSpPr/>
          <p:nvPr/>
        </p:nvGrpSpPr>
        <p:grpSpPr>
          <a:xfrm>
            <a:off x="6969880" y="2969736"/>
            <a:ext cx="941842" cy="1291746"/>
            <a:chOff x="4993725" y="3278004"/>
            <a:chExt cx="941842" cy="1291746"/>
          </a:xfrm>
        </p:grpSpPr>
        <p:pic>
          <p:nvPicPr>
            <p:cNvPr id="1584" name="Google Shape;1584;p69"/>
            <p:cNvPicPr preferRelativeResize="0"/>
            <p:nvPr/>
          </p:nvPicPr>
          <p:blipFill rotWithShape="1">
            <a:blip r:embed="rId5">
              <a:alphaModFix/>
            </a:blip>
            <a:srcRect b="0" l="0" r="0" t="0"/>
            <a:stretch/>
          </p:blipFill>
          <p:spPr>
            <a:xfrm>
              <a:off x="5458968" y="3777954"/>
              <a:ext cx="476599" cy="533700"/>
            </a:xfrm>
            <a:prstGeom prst="rect">
              <a:avLst/>
            </a:prstGeom>
            <a:noFill/>
            <a:ln>
              <a:noFill/>
            </a:ln>
          </p:spPr>
        </p:pic>
        <p:pic>
          <p:nvPicPr>
            <p:cNvPr id="1585" name="Google Shape;1585;p69"/>
            <p:cNvPicPr preferRelativeResize="0"/>
            <p:nvPr/>
          </p:nvPicPr>
          <p:blipFill>
            <a:blip r:embed="rId6">
              <a:alphaModFix/>
            </a:blip>
            <a:stretch>
              <a:fillRect/>
            </a:stretch>
          </p:blipFill>
          <p:spPr>
            <a:xfrm>
              <a:off x="5458968" y="3529154"/>
              <a:ext cx="476599" cy="533700"/>
            </a:xfrm>
            <a:prstGeom prst="rect">
              <a:avLst/>
            </a:prstGeom>
            <a:noFill/>
            <a:ln>
              <a:noFill/>
            </a:ln>
          </p:spPr>
        </p:pic>
        <p:pic>
          <p:nvPicPr>
            <p:cNvPr id="1586" name="Google Shape;1586;p69"/>
            <p:cNvPicPr preferRelativeResize="0"/>
            <p:nvPr/>
          </p:nvPicPr>
          <p:blipFill rotWithShape="1">
            <a:blip r:embed="rId7">
              <a:alphaModFix/>
            </a:blip>
            <a:srcRect b="0" l="0" r="0" t="0"/>
            <a:stretch/>
          </p:blipFill>
          <p:spPr>
            <a:xfrm>
              <a:off x="5458968" y="3278004"/>
              <a:ext cx="476599" cy="533700"/>
            </a:xfrm>
            <a:prstGeom prst="rect">
              <a:avLst/>
            </a:prstGeom>
            <a:noFill/>
            <a:ln>
              <a:noFill/>
            </a:ln>
          </p:spPr>
        </p:pic>
        <p:pic>
          <p:nvPicPr>
            <p:cNvPr id="1587" name="Google Shape;1587;p69"/>
            <p:cNvPicPr preferRelativeResize="0"/>
            <p:nvPr/>
          </p:nvPicPr>
          <p:blipFill rotWithShape="1">
            <a:blip r:embed="rId5">
              <a:alphaModFix/>
            </a:blip>
            <a:srcRect b="0" l="0" r="0" t="0"/>
            <a:stretch/>
          </p:blipFill>
          <p:spPr>
            <a:xfrm>
              <a:off x="5227425" y="3907287"/>
              <a:ext cx="476599" cy="533700"/>
            </a:xfrm>
            <a:prstGeom prst="rect">
              <a:avLst/>
            </a:prstGeom>
            <a:noFill/>
            <a:ln>
              <a:noFill/>
            </a:ln>
          </p:spPr>
        </p:pic>
        <p:pic>
          <p:nvPicPr>
            <p:cNvPr id="1588" name="Google Shape;1588;p69"/>
            <p:cNvPicPr preferRelativeResize="0"/>
            <p:nvPr/>
          </p:nvPicPr>
          <p:blipFill>
            <a:blip r:embed="rId6">
              <a:alphaModFix/>
            </a:blip>
            <a:stretch>
              <a:fillRect/>
            </a:stretch>
          </p:blipFill>
          <p:spPr>
            <a:xfrm>
              <a:off x="5227425" y="3658487"/>
              <a:ext cx="476599" cy="533700"/>
            </a:xfrm>
            <a:prstGeom prst="rect">
              <a:avLst/>
            </a:prstGeom>
            <a:noFill/>
            <a:ln>
              <a:noFill/>
            </a:ln>
          </p:spPr>
        </p:pic>
        <p:pic>
          <p:nvPicPr>
            <p:cNvPr id="1589" name="Google Shape;1589;p69"/>
            <p:cNvPicPr preferRelativeResize="0"/>
            <p:nvPr/>
          </p:nvPicPr>
          <p:blipFill rotWithShape="1">
            <a:blip r:embed="rId7">
              <a:alphaModFix/>
            </a:blip>
            <a:srcRect b="0" l="0" r="0" t="0"/>
            <a:stretch/>
          </p:blipFill>
          <p:spPr>
            <a:xfrm>
              <a:off x="5227425" y="3407337"/>
              <a:ext cx="476599" cy="533700"/>
            </a:xfrm>
            <a:prstGeom prst="rect">
              <a:avLst/>
            </a:prstGeom>
            <a:noFill/>
            <a:ln>
              <a:noFill/>
            </a:ln>
          </p:spPr>
        </p:pic>
        <p:pic>
          <p:nvPicPr>
            <p:cNvPr id="1590" name="Google Shape;1590;p69"/>
            <p:cNvPicPr preferRelativeResize="0"/>
            <p:nvPr/>
          </p:nvPicPr>
          <p:blipFill rotWithShape="1">
            <a:blip r:embed="rId5">
              <a:alphaModFix/>
            </a:blip>
            <a:srcRect b="0" l="0" r="0" t="0"/>
            <a:stretch/>
          </p:blipFill>
          <p:spPr>
            <a:xfrm>
              <a:off x="4993725" y="4036050"/>
              <a:ext cx="476599" cy="533700"/>
            </a:xfrm>
            <a:prstGeom prst="rect">
              <a:avLst/>
            </a:prstGeom>
            <a:noFill/>
            <a:ln>
              <a:noFill/>
            </a:ln>
          </p:spPr>
        </p:pic>
        <p:pic>
          <p:nvPicPr>
            <p:cNvPr id="1591" name="Google Shape;1591;p69"/>
            <p:cNvPicPr preferRelativeResize="0"/>
            <p:nvPr/>
          </p:nvPicPr>
          <p:blipFill>
            <a:blip r:embed="rId6">
              <a:alphaModFix/>
            </a:blip>
            <a:stretch>
              <a:fillRect/>
            </a:stretch>
          </p:blipFill>
          <p:spPr>
            <a:xfrm>
              <a:off x="4993725" y="3787250"/>
              <a:ext cx="476599" cy="533700"/>
            </a:xfrm>
            <a:prstGeom prst="rect">
              <a:avLst/>
            </a:prstGeom>
            <a:noFill/>
            <a:ln>
              <a:noFill/>
            </a:ln>
          </p:spPr>
        </p:pic>
        <p:pic>
          <p:nvPicPr>
            <p:cNvPr id="1592" name="Google Shape;1592;p69"/>
            <p:cNvPicPr preferRelativeResize="0"/>
            <p:nvPr/>
          </p:nvPicPr>
          <p:blipFill rotWithShape="1">
            <a:blip r:embed="rId7">
              <a:alphaModFix/>
            </a:blip>
            <a:srcRect b="0" l="0" r="0" t="0"/>
            <a:stretch/>
          </p:blipFill>
          <p:spPr>
            <a:xfrm>
              <a:off x="4993725" y="3536100"/>
              <a:ext cx="476599" cy="533700"/>
            </a:xfrm>
            <a:prstGeom prst="rect">
              <a:avLst/>
            </a:prstGeom>
            <a:noFill/>
            <a:ln>
              <a:noFill/>
            </a:ln>
          </p:spPr>
        </p:pic>
      </p:grpSp>
      <p:pic>
        <p:nvPicPr>
          <p:cNvPr id="1593" name="Google Shape;1593;p69"/>
          <p:cNvPicPr preferRelativeResize="0"/>
          <p:nvPr/>
        </p:nvPicPr>
        <p:blipFill rotWithShape="1">
          <a:blip r:embed="rId5">
            <a:alphaModFix/>
          </a:blip>
          <a:srcRect b="0" l="0" r="0" t="0"/>
          <a:stretch/>
        </p:blipFill>
        <p:spPr>
          <a:xfrm>
            <a:off x="3126125" y="3068087"/>
            <a:ext cx="476599" cy="533700"/>
          </a:xfrm>
          <a:prstGeom prst="rect">
            <a:avLst/>
          </a:prstGeom>
          <a:noFill/>
          <a:ln>
            <a:noFill/>
          </a:ln>
        </p:spPr>
      </p:pic>
      <p:pic>
        <p:nvPicPr>
          <p:cNvPr id="1594" name="Google Shape;1594;p69"/>
          <p:cNvPicPr preferRelativeResize="0"/>
          <p:nvPr/>
        </p:nvPicPr>
        <p:blipFill rotWithShape="1">
          <a:blip r:embed="rId5">
            <a:alphaModFix/>
          </a:blip>
          <a:srcRect b="0" l="0" r="0" t="0"/>
          <a:stretch/>
        </p:blipFill>
        <p:spPr>
          <a:xfrm>
            <a:off x="2887625" y="3196737"/>
            <a:ext cx="476599" cy="533700"/>
          </a:xfrm>
          <a:prstGeom prst="rect">
            <a:avLst/>
          </a:prstGeom>
          <a:noFill/>
          <a:ln>
            <a:noFill/>
          </a:ln>
        </p:spPr>
      </p:pic>
      <p:pic>
        <p:nvPicPr>
          <p:cNvPr id="1595" name="Google Shape;1595;p69"/>
          <p:cNvPicPr preferRelativeResize="0"/>
          <p:nvPr/>
        </p:nvPicPr>
        <p:blipFill>
          <a:blip r:embed="rId6">
            <a:alphaModFix/>
          </a:blip>
          <a:stretch>
            <a:fillRect/>
          </a:stretch>
        </p:blipFill>
        <p:spPr>
          <a:xfrm>
            <a:off x="2887625" y="2947937"/>
            <a:ext cx="476599" cy="533700"/>
          </a:xfrm>
          <a:prstGeom prst="rect">
            <a:avLst/>
          </a:prstGeom>
          <a:noFill/>
          <a:ln>
            <a:noFill/>
          </a:ln>
        </p:spPr>
      </p:pic>
      <p:pic>
        <p:nvPicPr>
          <p:cNvPr id="1596" name="Google Shape;1596;p69"/>
          <p:cNvPicPr preferRelativeResize="0"/>
          <p:nvPr/>
        </p:nvPicPr>
        <p:blipFill rotWithShape="1">
          <a:blip r:embed="rId5">
            <a:alphaModFix/>
          </a:blip>
          <a:srcRect b="0" l="0" r="0" t="0"/>
          <a:stretch/>
        </p:blipFill>
        <p:spPr>
          <a:xfrm>
            <a:off x="2649525" y="3326562"/>
            <a:ext cx="476599" cy="533700"/>
          </a:xfrm>
          <a:prstGeom prst="rect">
            <a:avLst/>
          </a:prstGeom>
          <a:noFill/>
          <a:ln>
            <a:noFill/>
          </a:ln>
        </p:spPr>
      </p:pic>
      <p:pic>
        <p:nvPicPr>
          <p:cNvPr id="1597" name="Google Shape;1597;p69"/>
          <p:cNvPicPr preferRelativeResize="0"/>
          <p:nvPr/>
        </p:nvPicPr>
        <p:blipFill>
          <a:blip r:embed="rId6">
            <a:alphaModFix/>
          </a:blip>
          <a:stretch>
            <a:fillRect/>
          </a:stretch>
        </p:blipFill>
        <p:spPr>
          <a:xfrm>
            <a:off x="2649525" y="3077762"/>
            <a:ext cx="476599" cy="533700"/>
          </a:xfrm>
          <a:prstGeom prst="rect">
            <a:avLst/>
          </a:prstGeom>
          <a:noFill/>
          <a:ln>
            <a:noFill/>
          </a:ln>
        </p:spPr>
      </p:pic>
      <p:pic>
        <p:nvPicPr>
          <p:cNvPr id="1598" name="Google Shape;1598;p69"/>
          <p:cNvPicPr preferRelativeResize="0"/>
          <p:nvPr/>
        </p:nvPicPr>
        <p:blipFill rotWithShape="1">
          <a:blip r:embed="rId8">
            <a:alphaModFix/>
          </a:blip>
          <a:srcRect b="0" l="0" r="0" t="0"/>
          <a:stretch/>
        </p:blipFill>
        <p:spPr>
          <a:xfrm>
            <a:off x="1711325" y="3454987"/>
            <a:ext cx="476599" cy="533700"/>
          </a:xfrm>
          <a:prstGeom prst="rect">
            <a:avLst/>
          </a:prstGeom>
          <a:noFill/>
          <a:ln>
            <a:noFill/>
          </a:ln>
        </p:spPr>
      </p:pic>
      <p:pic>
        <p:nvPicPr>
          <p:cNvPr id="1599" name="Google Shape;1599;p69"/>
          <p:cNvPicPr preferRelativeResize="0"/>
          <p:nvPr/>
        </p:nvPicPr>
        <p:blipFill>
          <a:blip r:embed="rId6">
            <a:alphaModFix/>
          </a:blip>
          <a:stretch>
            <a:fillRect/>
          </a:stretch>
        </p:blipFill>
        <p:spPr>
          <a:xfrm>
            <a:off x="759500" y="3045512"/>
            <a:ext cx="476599" cy="533700"/>
          </a:xfrm>
          <a:prstGeom prst="rect">
            <a:avLst/>
          </a:prstGeom>
          <a:noFill/>
          <a:ln>
            <a:noFill/>
          </a:ln>
        </p:spPr>
      </p:pic>
      <p:pic>
        <p:nvPicPr>
          <p:cNvPr id="1600" name="Google Shape;1600;p69"/>
          <p:cNvPicPr preferRelativeResize="0"/>
          <p:nvPr/>
        </p:nvPicPr>
        <p:blipFill rotWithShape="1">
          <a:blip r:embed="rId9">
            <a:alphaModFix/>
          </a:blip>
          <a:srcRect b="0" l="0" r="0" t="0"/>
          <a:stretch/>
        </p:blipFill>
        <p:spPr>
          <a:xfrm>
            <a:off x="1177575" y="3888012"/>
            <a:ext cx="476599" cy="533700"/>
          </a:xfrm>
          <a:prstGeom prst="rect">
            <a:avLst/>
          </a:prstGeom>
          <a:noFill/>
          <a:ln>
            <a:noFill/>
          </a:ln>
        </p:spPr>
      </p:pic>
      <p:pic>
        <p:nvPicPr>
          <p:cNvPr id="1601" name="Google Shape;1601;p69"/>
          <p:cNvPicPr preferRelativeResize="0"/>
          <p:nvPr/>
        </p:nvPicPr>
        <p:blipFill rotWithShape="1">
          <a:blip r:embed="rId8">
            <a:alphaModFix/>
          </a:blip>
          <a:srcRect b="0" l="0" r="0" t="0"/>
          <a:stretch/>
        </p:blipFill>
        <p:spPr>
          <a:xfrm>
            <a:off x="500250" y="3625587"/>
            <a:ext cx="476599" cy="533700"/>
          </a:xfrm>
          <a:prstGeom prst="rect">
            <a:avLst/>
          </a:prstGeom>
          <a:noFill/>
          <a:ln>
            <a:noFill/>
          </a:ln>
        </p:spPr>
      </p:pic>
      <p:pic>
        <p:nvPicPr>
          <p:cNvPr id="1602" name="Google Shape;1602;p69"/>
          <p:cNvPicPr preferRelativeResize="0"/>
          <p:nvPr/>
        </p:nvPicPr>
        <p:blipFill>
          <a:blip r:embed="rId6">
            <a:alphaModFix/>
          </a:blip>
          <a:stretch>
            <a:fillRect/>
          </a:stretch>
        </p:blipFill>
        <p:spPr>
          <a:xfrm>
            <a:off x="976850" y="3168100"/>
            <a:ext cx="476599" cy="533700"/>
          </a:xfrm>
          <a:prstGeom prst="rect">
            <a:avLst/>
          </a:prstGeom>
          <a:noFill/>
          <a:ln>
            <a:noFill/>
          </a:ln>
        </p:spPr>
      </p:pic>
      <p:pic>
        <p:nvPicPr>
          <p:cNvPr id="1603" name="Google Shape;1603;p69"/>
          <p:cNvPicPr preferRelativeResize="0"/>
          <p:nvPr/>
        </p:nvPicPr>
        <p:blipFill rotWithShape="1">
          <a:blip r:embed="rId9">
            <a:alphaModFix/>
          </a:blip>
          <a:srcRect b="0" l="0" r="0" t="0"/>
          <a:stretch/>
        </p:blipFill>
        <p:spPr>
          <a:xfrm>
            <a:off x="976850" y="2955050"/>
            <a:ext cx="476599" cy="533700"/>
          </a:xfrm>
          <a:prstGeom prst="rect">
            <a:avLst/>
          </a:prstGeom>
          <a:noFill/>
          <a:ln>
            <a:noFill/>
          </a:ln>
        </p:spPr>
      </p:pic>
      <p:pic>
        <p:nvPicPr>
          <p:cNvPr id="1604" name="Google Shape;1604;p69"/>
          <p:cNvPicPr preferRelativeResize="0"/>
          <p:nvPr/>
        </p:nvPicPr>
        <p:blipFill>
          <a:blip r:embed="rId6">
            <a:alphaModFix/>
          </a:blip>
          <a:stretch>
            <a:fillRect/>
          </a:stretch>
        </p:blipFill>
        <p:spPr>
          <a:xfrm>
            <a:off x="1711325" y="3206187"/>
            <a:ext cx="476599" cy="533700"/>
          </a:xfrm>
          <a:prstGeom prst="rect">
            <a:avLst/>
          </a:prstGeom>
          <a:noFill/>
          <a:ln>
            <a:noFill/>
          </a:ln>
        </p:spPr>
      </p:pic>
      <p:pic>
        <p:nvPicPr>
          <p:cNvPr id="1605" name="Google Shape;1605;p69"/>
          <p:cNvPicPr preferRelativeResize="0"/>
          <p:nvPr/>
        </p:nvPicPr>
        <p:blipFill rotWithShape="1">
          <a:blip r:embed="rId8">
            <a:alphaModFix/>
          </a:blip>
          <a:srcRect b="0" l="0" r="0" t="0"/>
          <a:stretch/>
        </p:blipFill>
        <p:spPr>
          <a:xfrm>
            <a:off x="1711325" y="2955037"/>
            <a:ext cx="476599" cy="533700"/>
          </a:xfrm>
          <a:prstGeom prst="rect">
            <a:avLst/>
          </a:prstGeom>
          <a:noFill/>
          <a:ln>
            <a:noFill/>
          </a:ln>
        </p:spPr>
      </p:pic>
      <p:pic>
        <p:nvPicPr>
          <p:cNvPr id="1606" name="Google Shape;1606;p69"/>
          <p:cNvPicPr preferRelativeResize="0"/>
          <p:nvPr/>
        </p:nvPicPr>
        <p:blipFill rotWithShape="1">
          <a:blip r:embed="rId5">
            <a:alphaModFix/>
          </a:blip>
          <a:srcRect b="0" l="0" r="0" t="0"/>
          <a:stretch/>
        </p:blipFill>
        <p:spPr>
          <a:xfrm>
            <a:off x="2411400" y="3447887"/>
            <a:ext cx="476599" cy="533700"/>
          </a:xfrm>
          <a:prstGeom prst="rect">
            <a:avLst/>
          </a:prstGeom>
          <a:noFill/>
          <a:ln>
            <a:noFill/>
          </a:ln>
        </p:spPr>
      </p:pic>
      <p:pic>
        <p:nvPicPr>
          <p:cNvPr id="1607" name="Google Shape;1607;p69"/>
          <p:cNvPicPr preferRelativeResize="0"/>
          <p:nvPr/>
        </p:nvPicPr>
        <p:blipFill>
          <a:blip r:embed="rId6">
            <a:alphaModFix/>
          </a:blip>
          <a:stretch>
            <a:fillRect/>
          </a:stretch>
        </p:blipFill>
        <p:spPr>
          <a:xfrm>
            <a:off x="2411400" y="3199087"/>
            <a:ext cx="476599" cy="533700"/>
          </a:xfrm>
          <a:prstGeom prst="rect">
            <a:avLst/>
          </a:prstGeom>
          <a:noFill/>
          <a:ln>
            <a:noFill/>
          </a:ln>
        </p:spPr>
      </p:pic>
      <p:pic>
        <p:nvPicPr>
          <p:cNvPr id="1608" name="Google Shape;1608;p69"/>
          <p:cNvPicPr preferRelativeResize="0"/>
          <p:nvPr/>
        </p:nvPicPr>
        <p:blipFill rotWithShape="1">
          <a:blip r:embed="rId7">
            <a:alphaModFix/>
          </a:blip>
          <a:srcRect b="0" l="0" r="0" t="0"/>
          <a:stretch/>
        </p:blipFill>
        <p:spPr>
          <a:xfrm>
            <a:off x="2411400" y="2947937"/>
            <a:ext cx="476599" cy="533700"/>
          </a:xfrm>
          <a:prstGeom prst="rect">
            <a:avLst/>
          </a:prstGeom>
          <a:noFill/>
          <a:ln>
            <a:noFill/>
          </a:ln>
        </p:spPr>
      </p:pic>
      <p:grpSp>
        <p:nvGrpSpPr>
          <p:cNvPr id="1609" name="Google Shape;1609;p69"/>
          <p:cNvGrpSpPr/>
          <p:nvPr/>
        </p:nvGrpSpPr>
        <p:grpSpPr>
          <a:xfrm>
            <a:off x="7208725" y="3102204"/>
            <a:ext cx="941842" cy="1291746"/>
            <a:chOff x="4993725" y="3278004"/>
            <a:chExt cx="941842" cy="1291746"/>
          </a:xfrm>
        </p:grpSpPr>
        <p:pic>
          <p:nvPicPr>
            <p:cNvPr id="1610" name="Google Shape;1610;p69"/>
            <p:cNvPicPr preferRelativeResize="0"/>
            <p:nvPr/>
          </p:nvPicPr>
          <p:blipFill rotWithShape="1">
            <a:blip r:embed="rId5">
              <a:alphaModFix/>
            </a:blip>
            <a:srcRect b="0" l="0" r="0" t="0"/>
            <a:stretch/>
          </p:blipFill>
          <p:spPr>
            <a:xfrm>
              <a:off x="5458968" y="3777954"/>
              <a:ext cx="476599" cy="533700"/>
            </a:xfrm>
            <a:prstGeom prst="rect">
              <a:avLst/>
            </a:prstGeom>
            <a:noFill/>
            <a:ln>
              <a:noFill/>
            </a:ln>
          </p:spPr>
        </p:pic>
        <p:pic>
          <p:nvPicPr>
            <p:cNvPr id="1611" name="Google Shape;1611;p69"/>
            <p:cNvPicPr preferRelativeResize="0"/>
            <p:nvPr/>
          </p:nvPicPr>
          <p:blipFill>
            <a:blip r:embed="rId6">
              <a:alphaModFix/>
            </a:blip>
            <a:stretch>
              <a:fillRect/>
            </a:stretch>
          </p:blipFill>
          <p:spPr>
            <a:xfrm>
              <a:off x="5458968" y="3529154"/>
              <a:ext cx="476599" cy="533700"/>
            </a:xfrm>
            <a:prstGeom prst="rect">
              <a:avLst/>
            </a:prstGeom>
            <a:noFill/>
            <a:ln>
              <a:noFill/>
            </a:ln>
          </p:spPr>
        </p:pic>
        <p:pic>
          <p:nvPicPr>
            <p:cNvPr id="1612" name="Google Shape;1612;p69"/>
            <p:cNvPicPr preferRelativeResize="0"/>
            <p:nvPr/>
          </p:nvPicPr>
          <p:blipFill rotWithShape="1">
            <a:blip r:embed="rId7">
              <a:alphaModFix/>
            </a:blip>
            <a:srcRect b="0" l="0" r="0" t="0"/>
            <a:stretch/>
          </p:blipFill>
          <p:spPr>
            <a:xfrm>
              <a:off x="5458968" y="3278004"/>
              <a:ext cx="476599" cy="533700"/>
            </a:xfrm>
            <a:prstGeom prst="rect">
              <a:avLst/>
            </a:prstGeom>
            <a:noFill/>
            <a:ln>
              <a:noFill/>
            </a:ln>
          </p:spPr>
        </p:pic>
        <p:pic>
          <p:nvPicPr>
            <p:cNvPr id="1613" name="Google Shape;1613;p69"/>
            <p:cNvPicPr preferRelativeResize="0"/>
            <p:nvPr/>
          </p:nvPicPr>
          <p:blipFill rotWithShape="1">
            <a:blip r:embed="rId5">
              <a:alphaModFix/>
            </a:blip>
            <a:srcRect b="0" l="0" r="0" t="0"/>
            <a:stretch/>
          </p:blipFill>
          <p:spPr>
            <a:xfrm>
              <a:off x="5227425" y="3907287"/>
              <a:ext cx="476599" cy="533700"/>
            </a:xfrm>
            <a:prstGeom prst="rect">
              <a:avLst/>
            </a:prstGeom>
            <a:noFill/>
            <a:ln>
              <a:noFill/>
            </a:ln>
          </p:spPr>
        </p:pic>
        <p:pic>
          <p:nvPicPr>
            <p:cNvPr id="1614" name="Google Shape;1614;p69"/>
            <p:cNvPicPr preferRelativeResize="0"/>
            <p:nvPr/>
          </p:nvPicPr>
          <p:blipFill>
            <a:blip r:embed="rId6">
              <a:alphaModFix/>
            </a:blip>
            <a:stretch>
              <a:fillRect/>
            </a:stretch>
          </p:blipFill>
          <p:spPr>
            <a:xfrm>
              <a:off x="5227425" y="3658487"/>
              <a:ext cx="476599" cy="533700"/>
            </a:xfrm>
            <a:prstGeom prst="rect">
              <a:avLst/>
            </a:prstGeom>
            <a:noFill/>
            <a:ln>
              <a:noFill/>
            </a:ln>
          </p:spPr>
        </p:pic>
        <p:pic>
          <p:nvPicPr>
            <p:cNvPr id="1615" name="Google Shape;1615;p69"/>
            <p:cNvPicPr preferRelativeResize="0"/>
            <p:nvPr/>
          </p:nvPicPr>
          <p:blipFill rotWithShape="1">
            <a:blip r:embed="rId7">
              <a:alphaModFix/>
            </a:blip>
            <a:srcRect b="0" l="0" r="0" t="0"/>
            <a:stretch/>
          </p:blipFill>
          <p:spPr>
            <a:xfrm>
              <a:off x="5227425" y="3407337"/>
              <a:ext cx="476599" cy="533700"/>
            </a:xfrm>
            <a:prstGeom prst="rect">
              <a:avLst/>
            </a:prstGeom>
            <a:noFill/>
            <a:ln>
              <a:noFill/>
            </a:ln>
          </p:spPr>
        </p:pic>
        <p:pic>
          <p:nvPicPr>
            <p:cNvPr id="1616" name="Google Shape;1616;p69"/>
            <p:cNvPicPr preferRelativeResize="0"/>
            <p:nvPr/>
          </p:nvPicPr>
          <p:blipFill rotWithShape="1">
            <a:blip r:embed="rId5">
              <a:alphaModFix/>
            </a:blip>
            <a:srcRect b="0" l="0" r="0" t="0"/>
            <a:stretch/>
          </p:blipFill>
          <p:spPr>
            <a:xfrm>
              <a:off x="4993725" y="4036050"/>
              <a:ext cx="476599" cy="533700"/>
            </a:xfrm>
            <a:prstGeom prst="rect">
              <a:avLst/>
            </a:prstGeom>
            <a:noFill/>
            <a:ln>
              <a:noFill/>
            </a:ln>
          </p:spPr>
        </p:pic>
        <p:pic>
          <p:nvPicPr>
            <p:cNvPr id="1617" name="Google Shape;1617;p69"/>
            <p:cNvPicPr preferRelativeResize="0"/>
            <p:nvPr/>
          </p:nvPicPr>
          <p:blipFill>
            <a:blip r:embed="rId6">
              <a:alphaModFix/>
            </a:blip>
            <a:stretch>
              <a:fillRect/>
            </a:stretch>
          </p:blipFill>
          <p:spPr>
            <a:xfrm>
              <a:off x="4993725" y="3787250"/>
              <a:ext cx="476599" cy="533700"/>
            </a:xfrm>
            <a:prstGeom prst="rect">
              <a:avLst/>
            </a:prstGeom>
            <a:noFill/>
            <a:ln>
              <a:noFill/>
            </a:ln>
          </p:spPr>
        </p:pic>
        <p:pic>
          <p:nvPicPr>
            <p:cNvPr id="1618" name="Google Shape;1618;p69"/>
            <p:cNvPicPr preferRelativeResize="0"/>
            <p:nvPr/>
          </p:nvPicPr>
          <p:blipFill rotWithShape="1">
            <a:blip r:embed="rId7">
              <a:alphaModFix/>
            </a:blip>
            <a:srcRect b="0" l="0" r="0" t="0"/>
            <a:stretch/>
          </p:blipFill>
          <p:spPr>
            <a:xfrm>
              <a:off x="4993725" y="3536100"/>
              <a:ext cx="476599" cy="533700"/>
            </a:xfrm>
            <a:prstGeom prst="rect">
              <a:avLst/>
            </a:prstGeom>
            <a:noFill/>
            <a:ln>
              <a:noFill/>
            </a:ln>
          </p:spPr>
        </p:pic>
      </p:grpSp>
      <p:grpSp>
        <p:nvGrpSpPr>
          <p:cNvPr id="1619" name="Google Shape;1619;p69"/>
          <p:cNvGrpSpPr/>
          <p:nvPr/>
        </p:nvGrpSpPr>
        <p:grpSpPr>
          <a:xfrm>
            <a:off x="4271299" y="3143700"/>
            <a:ext cx="1096200" cy="1096200"/>
            <a:chOff x="4728499" y="3370775"/>
            <a:chExt cx="1096200" cy="1096200"/>
          </a:xfrm>
        </p:grpSpPr>
        <p:sp>
          <p:nvSpPr>
            <p:cNvPr id="1620" name="Google Shape;1620;p69"/>
            <p:cNvSpPr/>
            <p:nvPr/>
          </p:nvSpPr>
          <p:spPr>
            <a:xfrm>
              <a:off x="4728499" y="3370775"/>
              <a:ext cx="1096200" cy="1096200"/>
            </a:xfrm>
            <a:prstGeom prst="ellipse">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9"/>
            <p:cNvSpPr/>
            <p:nvPr/>
          </p:nvSpPr>
          <p:spPr>
            <a:xfrm>
              <a:off x="4943305" y="3585585"/>
              <a:ext cx="666600" cy="666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2" name="Google Shape;1622;p69"/>
          <p:cNvSpPr txBox="1"/>
          <p:nvPr/>
        </p:nvSpPr>
        <p:spPr>
          <a:xfrm>
            <a:off x="723150" y="4373725"/>
            <a:ext cx="79719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Splitting Data					   Applying a Function			Combining Results</a:t>
            </a:r>
            <a:endParaRPr>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6" name="Shape 1626"/>
        <p:cNvGrpSpPr/>
        <p:nvPr/>
      </p:nvGrpSpPr>
      <p:grpSpPr>
        <a:xfrm>
          <a:off x="0" y="0"/>
          <a:ext cx="0" cy="0"/>
          <a:chOff x="0" y="0"/>
          <a:chExt cx="0" cy="0"/>
        </a:xfrm>
      </p:grpSpPr>
      <p:sp>
        <p:nvSpPr>
          <p:cNvPr id="1627" name="Google Shape;1627;p7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628" name="Google Shape;1628;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9" name="Google Shape;1629;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0" name="Google Shape;1630;p7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Medium"/>
                <a:ea typeface="Roboto Medium"/>
                <a:cs typeface="Roboto Medium"/>
                <a:sym typeface="Roboto Medium"/>
              </a:rPr>
              <a:t>Activity: Group Dynamics</a:t>
            </a:r>
            <a:endParaRPr sz="3000">
              <a:solidFill>
                <a:schemeClr val="dk1"/>
              </a:solidFill>
              <a:latin typeface="Roboto Medium"/>
              <a:ea typeface="Roboto Medium"/>
              <a:cs typeface="Roboto Medium"/>
              <a:sym typeface="Roboto Medium"/>
            </a:endParaRPr>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will work with historical cryptocurrency data. You will load in cryptocurrency data, group data by each crypto, and then perform aggregations to analyze price trends. You will then plot the results. </a:t>
            </a:r>
            <a:endParaRPr sz="1900">
              <a:solidFill>
                <a:schemeClr val="dk1"/>
              </a:solidFill>
              <a:latin typeface="Roboto Light"/>
              <a:ea typeface="Roboto Light"/>
              <a:cs typeface="Roboto Light"/>
              <a:sym typeface="Roboto Light"/>
            </a:endParaRPr>
          </a:p>
          <a:p>
            <a:pPr indent="0" lvl="0" marL="0" rtl="0" algn="l">
              <a:spcBef>
                <a:spcPts val="1000"/>
              </a:spcBef>
              <a:spcAft>
                <a:spcPts val="0"/>
              </a:spcAft>
              <a:buNone/>
            </a:pPr>
            <a:r>
              <a:rPr lang="en" sz="1900">
                <a:solidFill>
                  <a:schemeClr val="dk1"/>
                </a:solidFill>
                <a:latin typeface="Roboto Light"/>
                <a:ea typeface="Roboto Light"/>
                <a:cs typeface="Roboto Light"/>
                <a:sym typeface="Roboto Light"/>
              </a:rPr>
              <a:t>(Instructions sent via Slack.)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sp>
        <p:nvSpPr>
          <p:cNvPr id="1635" name="Google Shape;1635;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6" name="Google Shape;1636;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Multi-Indexing</a:t>
            </a:r>
            <a:endParaRPr/>
          </a:p>
        </p:txBody>
      </p:sp>
      <p:sp>
        <p:nvSpPr>
          <p:cNvPr id="1642" name="Google Shape;1642;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3" name="Google Shape;1643;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9" name="Google Shape;1649;p73"/>
          <p:cNvSpPr txBox="1"/>
          <p:nvPr/>
        </p:nvSpPr>
        <p:spPr>
          <a:xfrm>
            <a:off x="2265950" y="1849025"/>
            <a:ext cx="6480900" cy="16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Roboto"/>
                <a:ea typeface="Roboto"/>
                <a:cs typeface="Roboto"/>
                <a:sym typeface="Roboto"/>
              </a:rPr>
              <a:t>Multi-indexing</a:t>
            </a:r>
            <a:r>
              <a:rPr lang="en" sz="3200">
                <a:latin typeface="Roboto Light"/>
                <a:ea typeface="Roboto Light"/>
                <a:cs typeface="Roboto Light"/>
                <a:sym typeface="Roboto Light"/>
              </a:rPr>
              <a:t> is the process </a:t>
            </a:r>
            <a:br>
              <a:rPr lang="en" sz="3200">
                <a:latin typeface="Roboto Light"/>
                <a:ea typeface="Roboto Light"/>
                <a:cs typeface="Roboto Light"/>
                <a:sym typeface="Roboto Light"/>
              </a:rPr>
            </a:br>
            <a:r>
              <a:rPr lang="en" sz="3200">
                <a:latin typeface="Roboto Light"/>
                <a:ea typeface="Roboto Light"/>
                <a:cs typeface="Roboto Light"/>
                <a:sym typeface="Roboto Light"/>
              </a:rPr>
              <a:t>of creating more than one index </a:t>
            </a:r>
            <a:br>
              <a:rPr lang="en" sz="3200">
                <a:latin typeface="Roboto Light"/>
                <a:ea typeface="Roboto Light"/>
                <a:cs typeface="Roboto Light"/>
                <a:sym typeface="Roboto Light"/>
              </a:rPr>
            </a:br>
            <a:r>
              <a:rPr lang="en" sz="3200">
                <a:latin typeface="Roboto Light"/>
                <a:ea typeface="Roboto Light"/>
                <a:cs typeface="Roboto Light"/>
                <a:sym typeface="Roboto Light"/>
              </a:rPr>
              <a:t>for a DataFrame.</a:t>
            </a:r>
            <a:endParaRPr sz="3200">
              <a:latin typeface="Roboto Light"/>
              <a:ea typeface="Roboto Light"/>
              <a:cs typeface="Roboto Light"/>
              <a:sym typeface="Roboto Light"/>
            </a:endParaRPr>
          </a:p>
        </p:txBody>
      </p:sp>
      <p:pic>
        <p:nvPicPr>
          <p:cNvPr id="1650" name="Google Shape;1650;p73"/>
          <p:cNvPicPr preferRelativeResize="0"/>
          <p:nvPr/>
        </p:nvPicPr>
        <p:blipFill>
          <a:blip r:embed="rId3">
            <a:alphaModFix/>
          </a:blip>
          <a:stretch>
            <a:fillRect/>
          </a:stretch>
        </p:blipFill>
        <p:spPr>
          <a:xfrm>
            <a:off x="1219600" y="2014442"/>
            <a:ext cx="905375" cy="1324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sp>
        <p:nvSpPr>
          <p:cNvPr id="1655" name="Google Shape;165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6" name="Google Shape;1656;p7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Multi-Indexing</a:t>
            </a:r>
            <a:endParaRPr sz="2400">
              <a:latin typeface="Roboto Medium"/>
              <a:ea typeface="Roboto Medium"/>
              <a:cs typeface="Roboto Medium"/>
              <a:sym typeface="Roboto Medium"/>
            </a:endParaRPr>
          </a:p>
        </p:txBody>
      </p:sp>
      <p:sp>
        <p:nvSpPr>
          <p:cNvPr id="1657" name="Google Shape;1657;p74"/>
          <p:cNvSpPr txBox="1"/>
          <p:nvPr/>
        </p:nvSpPr>
        <p:spPr>
          <a:xfrm>
            <a:off x="0" y="675975"/>
            <a:ext cx="9144000" cy="11400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Sometimes, one index is not enough for performing data lookups; more than one index is needed. For example, it is common to use multi-indexing when working with dates. This allows data to be accessed by year, month, and/or day. </a:t>
            </a:r>
            <a:endParaRPr sz="1800">
              <a:latin typeface="Roboto"/>
              <a:ea typeface="Roboto"/>
              <a:cs typeface="Roboto"/>
              <a:sym typeface="Roboto"/>
            </a:endParaRPr>
          </a:p>
        </p:txBody>
      </p:sp>
      <p:graphicFrame>
        <p:nvGraphicFramePr>
          <p:cNvPr id="1658" name="Google Shape;1658;p74"/>
          <p:cNvGraphicFramePr/>
          <p:nvPr/>
        </p:nvGraphicFramePr>
        <p:xfrm>
          <a:off x="1049225" y="1958250"/>
          <a:ext cx="3000000" cy="3000000"/>
        </p:xfrm>
        <a:graphic>
          <a:graphicData uri="http://schemas.openxmlformats.org/drawingml/2006/table">
            <a:tbl>
              <a:tblPr>
                <a:noFill/>
                <a:tableStyleId>{9AB30B23-5DF1-45F6-8A2B-8053C07066C0}</a:tableStyleId>
              </a:tblPr>
              <a:tblGrid>
                <a:gridCol w="382850"/>
                <a:gridCol w="1110450"/>
                <a:gridCol w="1110450"/>
                <a:gridCol w="1110450"/>
                <a:gridCol w="1110450"/>
                <a:gridCol w="1110450"/>
                <a:gridCol w="1110450"/>
              </a:tblGrid>
              <a:tr h="396200">
                <a:tc>
                  <a:txBody>
                    <a:bodyPr/>
                    <a:lstStyle/>
                    <a:p>
                      <a:pPr indent="0" lvl="0" marL="0" rtl="0" algn="l">
                        <a:spcBef>
                          <a:spcPts val="0"/>
                        </a:spcBef>
                        <a:spcAft>
                          <a:spcPts val="0"/>
                        </a:spcAft>
                        <a:buNone/>
                      </a:pPr>
                      <a:r>
                        <a:t/>
                      </a:r>
                      <a:endParaRPr b="1">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gridSpan="3">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one</a:t>
                      </a:r>
                      <a:endParaRPr b="1">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212940"/>
                    </a:solidFill>
                  </a:tcPr>
                </a:tc>
                <a:tc hMerge="1"/>
                <a:tc hMerge="1"/>
                <a:tc gridSpan="3">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two</a:t>
                      </a:r>
                      <a:endParaRPr b="1">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212940"/>
                    </a:solidFill>
                  </a:tcPr>
                </a:tc>
                <a:tc hMerge="1"/>
                <a:tc hMerge="1"/>
              </a:tr>
              <a:tr h="396200">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c</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c</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385025">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Roboto"/>
                          <a:ea typeface="Roboto"/>
                          <a:cs typeface="Roboto"/>
                          <a:sym typeface="Roboto"/>
                        </a:rPr>
                        <a:t>-1.401530</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0.626666</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-0.165782</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-0.361173</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-1.139887</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-0.027251</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385025">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Roboto"/>
                          <a:ea typeface="Roboto"/>
                          <a:cs typeface="Roboto"/>
                          <a:sym typeface="Roboto"/>
                        </a:rPr>
                        <a:t>1.201998</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-0.665546</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-0.554207</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0.644199</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0.572868</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-1.552404</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385025">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Roboto"/>
                          <a:ea typeface="Roboto"/>
                          <a:cs typeface="Roboto"/>
                          <a:sym typeface="Roboto"/>
                        </a:rPr>
                        <a:t>-1.201190</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-1.428929</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1.226697</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0.162548</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1.481702</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0.721526</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385025">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Roboto"/>
                          <a:ea typeface="Roboto"/>
                          <a:cs typeface="Roboto"/>
                          <a:sym typeface="Roboto"/>
                        </a:rPr>
                        <a:t>-1.622470</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0.541475</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-0.482980</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-1.970389</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1.974586</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0.165966</a:t>
                      </a:r>
                      <a:endParaRPr>
                        <a:latin typeface="Roboto"/>
                        <a:ea typeface="Roboto"/>
                        <a:cs typeface="Roboto"/>
                        <a:sym typeface="Roboto"/>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p7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664" name="Google Shape;1664;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5" name="Google Shape;1665;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6" name="Google Shape;1666;p7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Medium"/>
                <a:ea typeface="Roboto Medium"/>
                <a:cs typeface="Roboto Medium"/>
                <a:sym typeface="Roboto Medium"/>
              </a:rPr>
              <a:t>Activity: Indexing Fever</a:t>
            </a:r>
            <a:endParaRPr sz="30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1900">
                <a:solidFill>
                  <a:schemeClr val="dk1"/>
                </a:solidFill>
                <a:latin typeface="Roboto Light"/>
                <a:ea typeface="Roboto Light"/>
                <a:cs typeface="Roboto Light"/>
                <a:sym typeface="Roboto Light"/>
              </a:rPr>
              <a:t>In this activity, you will use hierarchical indexes to gain access to historical stock data. You will leverage </a:t>
            </a:r>
            <a:r>
              <a:rPr lang="en" sz="1900" u="sng">
                <a:solidFill>
                  <a:schemeClr val="hlink"/>
                </a:solidFill>
                <a:latin typeface="Roboto Light"/>
                <a:ea typeface="Roboto Light"/>
                <a:cs typeface="Roboto Light"/>
                <a:sym typeface="Roboto Light"/>
                <a:hlinkClick r:id="rId3"/>
              </a:rPr>
              <a:t>NASDAQ</a:t>
            </a:r>
            <a:r>
              <a:rPr lang="en" sz="1900">
                <a:solidFill>
                  <a:schemeClr val="dk1"/>
                </a:solidFill>
                <a:latin typeface="Roboto Light"/>
                <a:ea typeface="Roboto Light"/>
                <a:cs typeface="Roboto Light"/>
                <a:sym typeface="Roboto Light"/>
              </a:rPr>
              <a:t> data to perform data segmentation for a single ticker across multiple months in a year.</a:t>
            </a:r>
            <a:endParaRPr sz="1900">
              <a:solidFill>
                <a:schemeClr val="dk1"/>
              </a:solidFill>
              <a:latin typeface="Roboto Light"/>
              <a:ea typeface="Roboto Light"/>
              <a:cs typeface="Roboto Light"/>
              <a:sym typeface="Roboto Light"/>
            </a:endParaRPr>
          </a:p>
          <a:p>
            <a:pPr indent="0" lvl="0" marL="0" rtl="0" algn="l">
              <a:spcBef>
                <a:spcPts val="100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(Instructions sent via Slack.)</a:t>
            </a:r>
            <a:endParaRPr sz="19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sp>
        <p:nvSpPr>
          <p:cNvPr id="1671" name="Google Shape;1671;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2" name="Google Shape;1672;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5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a:t>
            </a:r>
            <a:endParaRPr b="0"/>
          </a:p>
        </p:txBody>
      </p:sp>
      <p:sp>
        <p:nvSpPr>
          <p:cNvPr id="1068" name="Google Shape;106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6" name="Shape 1676"/>
        <p:cNvGrpSpPr/>
        <p:nvPr/>
      </p:nvGrpSpPr>
      <p:grpSpPr>
        <a:xfrm>
          <a:off x="0" y="0"/>
          <a:ext cx="0" cy="0"/>
          <a:chOff x="0" y="0"/>
          <a:chExt cx="0" cy="0"/>
        </a:xfrm>
      </p:grpSpPr>
      <p:sp>
        <p:nvSpPr>
          <p:cNvPr id="1677" name="Google Shape;167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678" name="Google Shape;1678;p77"/>
          <p:cNvPicPr preferRelativeResize="0"/>
          <p:nvPr/>
        </p:nvPicPr>
        <p:blipFill>
          <a:blip r:embed="rId3">
            <a:alphaModFix/>
          </a:blip>
          <a:stretch>
            <a:fillRect/>
          </a:stretch>
        </p:blipFill>
        <p:spPr>
          <a:xfrm>
            <a:off x="0" y="0"/>
            <a:ext cx="9144000" cy="5143505"/>
          </a:xfrm>
          <a:prstGeom prst="rect">
            <a:avLst/>
          </a:prstGeom>
          <a:noFill/>
          <a:ln>
            <a:noFill/>
          </a:ln>
        </p:spPr>
      </p:pic>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679" name="Google Shape;1679;p77" title="15 minute Countdown timer (with alarm)">
            <a:hlinkClick r:id="rId4"/>
          </p:cNvPr>
          <p:cNvPicPr preferRelativeResize="0"/>
          <p:nvPr/>
        </p:nvPicPr>
        <p:blipFill>
          <a:blip r:embed="rId5">
            <a:alphaModFix/>
          </a:blip>
          <a:stretch>
            <a:fillRect/>
          </a:stretch>
        </p:blipFill>
        <p:spPr>
          <a:xfrm>
            <a:off x="362100" y="2825350"/>
            <a:ext cx="2680800" cy="2010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3" name="Shape 1683"/>
        <p:cNvGrpSpPr/>
        <p:nvPr/>
      </p:nvGrpSpPr>
      <p:grpSpPr>
        <a:xfrm>
          <a:off x="0" y="0"/>
          <a:ext cx="0" cy="0"/>
          <a:chOff x="0" y="0"/>
          <a:chExt cx="0" cy="0"/>
        </a:xfrm>
      </p:grpSpPr>
      <p:sp>
        <p:nvSpPr>
          <p:cNvPr id="1684" name="Google Shape;1684;p7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Concatenation</a:t>
            </a:r>
            <a:endParaRPr/>
          </a:p>
        </p:txBody>
      </p:sp>
      <p:sp>
        <p:nvSpPr>
          <p:cNvPr id="1685" name="Google Shape;168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6" name="Google Shape;1686;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0" name="Shape 1690"/>
        <p:cNvGrpSpPr/>
        <p:nvPr/>
      </p:nvGrpSpPr>
      <p:grpSpPr>
        <a:xfrm>
          <a:off x="0" y="0"/>
          <a:ext cx="0" cy="0"/>
          <a:chOff x="0" y="0"/>
          <a:chExt cx="0" cy="0"/>
        </a:xfrm>
      </p:grpSpPr>
      <p:sp>
        <p:nvSpPr>
          <p:cNvPr id="1691" name="Google Shape;1691;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2" name="Google Shape;1692;p79"/>
          <p:cNvSpPr txBox="1"/>
          <p:nvPr/>
        </p:nvSpPr>
        <p:spPr>
          <a:xfrm>
            <a:off x="2265950" y="1849025"/>
            <a:ext cx="6480900" cy="16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1"/>
                </a:solidFill>
                <a:latin typeface="Roboto"/>
                <a:ea typeface="Roboto"/>
                <a:cs typeface="Roboto"/>
                <a:sym typeface="Roboto"/>
              </a:rPr>
              <a:t>Concatenation</a:t>
            </a:r>
            <a:r>
              <a:rPr lang="en" sz="3200">
                <a:solidFill>
                  <a:schemeClr val="dk1"/>
                </a:solidFill>
                <a:latin typeface="Roboto Light"/>
                <a:ea typeface="Roboto Light"/>
                <a:cs typeface="Roboto Light"/>
                <a:sym typeface="Roboto Light"/>
              </a:rPr>
              <a:t> is the process of joining one dataset with another.</a:t>
            </a:r>
            <a:endParaRPr b="1" sz="3200">
              <a:latin typeface="Roboto"/>
              <a:ea typeface="Roboto"/>
              <a:cs typeface="Roboto"/>
              <a:sym typeface="Roboto"/>
            </a:endParaRPr>
          </a:p>
        </p:txBody>
      </p:sp>
      <p:pic>
        <p:nvPicPr>
          <p:cNvPr id="1693" name="Google Shape;1693;p79"/>
          <p:cNvPicPr preferRelativeResize="0"/>
          <p:nvPr/>
        </p:nvPicPr>
        <p:blipFill>
          <a:blip r:embed="rId3">
            <a:alphaModFix/>
          </a:blip>
          <a:stretch>
            <a:fillRect/>
          </a:stretch>
        </p:blipFill>
        <p:spPr>
          <a:xfrm>
            <a:off x="1219600" y="2014442"/>
            <a:ext cx="905375" cy="1324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7" name="Shape 1697"/>
        <p:cNvGrpSpPr/>
        <p:nvPr/>
      </p:nvGrpSpPr>
      <p:grpSpPr>
        <a:xfrm>
          <a:off x="0" y="0"/>
          <a:ext cx="0" cy="0"/>
          <a:chOff x="0" y="0"/>
          <a:chExt cx="0" cy="0"/>
        </a:xfrm>
      </p:grpSpPr>
      <p:pic>
        <p:nvPicPr>
          <p:cNvPr id="1698" name="Google Shape;1698;p8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99" name="Google Shape;1699;p80"/>
          <p:cNvSpPr txBox="1"/>
          <p:nvPr/>
        </p:nvSpPr>
        <p:spPr>
          <a:xfrm>
            <a:off x="0" y="675975"/>
            <a:ext cx="9144000" cy="38100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Pandas has a </a:t>
            </a:r>
            <a:r>
              <a:rPr lang="en" sz="1800">
                <a:solidFill>
                  <a:srgbClr val="FFFFFF"/>
                </a:solidFill>
                <a:highlight>
                  <a:srgbClr val="000000"/>
                </a:highlight>
                <a:latin typeface="Inconsolata"/>
                <a:ea typeface="Inconsolata"/>
                <a:cs typeface="Inconsolata"/>
                <a:sym typeface="Inconsolata"/>
              </a:rPr>
              <a:t>concat</a:t>
            </a:r>
            <a:r>
              <a:rPr lang="en" sz="1800">
                <a:latin typeface="Roboto"/>
                <a:ea typeface="Roboto"/>
                <a:cs typeface="Roboto"/>
                <a:sym typeface="Roboto"/>
              </a:rPr>
              <a:t> function that can be used to combine DataFrames.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DataFrames can be concatenated </a:t>
            </a:r>
            <a:br>
              <a:rPr lang="en" sz="1800">
                <a:latin typeface="Roboto"/>
                <a:ea typeface="Roboto"/>
                <a:cs typeface="Roboto"/>
                <a:sym typeface="Roboto"/>
              </a:rPr>
            </a:br>
            <a:r>
              <a:rPr lang="en" sz="1800">
                <a:latin typeface="Roboto"/>
                <a:ea typeface="Roboto"/>
                <a:cs typeface="Roboto"/>
                <a:sym typeface="Roboto"/>
              </a:rPr>
              <a:t>so that the records from two </a:t>
            </a:r>
            <a:br>
              <a:rPr lang="en" sz="1800">
                <a:latin typeface="Roboto"/>
                <a:ea typeface="Roboto"/>
                <a:cs typeface="Roboto"/>
                <a:sym typeface="Roboto"/>
              </a:rPr>
            </a:br>
            <a:r>
              <a:rPr lang="en" sz="1800">
                <a:latin typeface="Roboto"/>
                <a:ea typeface="Roboto"/>
                <a:cs typeface="Roboto"/>
                <a:sym typeface="Roboto"/>
              </a:rPr>
              <a:t>DataFrames are combined.</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DataFrames can be combined </a:t>
            </a:r>
            <a:br>
              <a:rPr lang="en" sz="1800">
                <a:latin typeface="Roboto"/>
                <a:ea typeface="Roboto"/>
                <a:cs typeface="Roboto"/>
                <a:sym typeface="Roboto"/>
              </a:rPr>
            </a:br>
            <a:r>
              <a:rPr lang="en" sz="1800">
                <a:latin typeface="Roboto"/>
                <a:ea typeface="Roboto"/>
                <a:cs typeface="Roboto"/>
                <a:sym typeface="Roboto"/>
              </a:rPr>
              <a:t>by column so that the columns </a:t>
            </a:r>
            <a:br>
              <a:rPr lang="en" sz="1800">
                <a:latin typeface="Roboto"/>
                <a:ea typeface="Roboto"/>
                <a:cs typeface="Roboto"/>
                <a:sym typeface="Roboto"/>
              </a:rPr>
            </a:br>
            <a:r>
              <a:rPr lang="en" sz="1800">
                <a:latin typeface="Roboto"/>
                <a:ea typeface="Roboto"/>
                <a:cs typeface="Roboto"/>
                <a:sym typeface="Roboto"/>
              </a:rPr>
              <a:t>from one DataFrame are placed </a:t>
            </a:r>
            <a:br>
              <a:rPr lang="en" sz="1800">
                <a:latin typeface="Roboto"/>
                <a:ea typeface="Roboto"/>
                <a:cs typeface="Roboto"/>
                <a:sym typeface="Roboto"/>
              </a:rPr>
            </a:br>
            <a:r>
              <a:rPr lang="en" sz="1800">
                <a:latin typeface="Roboto"/>
                <a:ea typeface="Roboto"/>
                <a:cs typeface="Roboto"/>
                <a:sym typeface="Roboto"/>
              </a:rPr>
              <a:t>adjacent to columns from another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DataFrame.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1700" name="Google Shape;170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01" name="Google Shape;1701;p8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Concatenation</a:t>
            </a:r>
            <a:endParaRPr sz="2400">
              <a:latin typeface="Roboto Medium"/>
              <a:ea typeface="Roboto Medium"/>
              <a:cs typeface="Roboto Medium"/>
              <a:sym typeface="Roboto Medium"/>
            </a:endParaRPr>
          </a:p>
        </p:txBody>
      </p:sp>
      <p:cxnSp>
        <p:nvCxnSpPr>
          <p:cNvPr id="1702" name="Google Shape;1702;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8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708" name="Google Shape;1708;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09" name="Google Shape;1709;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10" name="Google Shape;1710;p81"/>
          <p:cNvSpPr txBox="1"/>
          <p:nvPr>
            <p:ph idx="2" type="title"/>
          </p:nvPr>
        </p:nvSpPr>
        <p:spPr>
          <a:xfrm>
            <a:off x="273900" y="1042875"/>
            <a:ext cx="81972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Medium"/>
                <a:ea typeface="Roboto Medium"/>
                <a:cs typeface="Roboto Medium"/>
                <a:sym typeface="Roboto Medium"/>
              </a:rPr>
              <a:t>Activity:</a:t>
            </a:r>
            <a:br>
              <a:rPr lang="en" sz="3000">
                <a:solidFill>
                  <a:schemeClr val="dk1"/>
                </a:solidFill>
                <a:latin typeface="Roboto Medium"/>
                <a:ea typeface="Roboto Medium"/>
                <a:cs typeface="Roboto Medium"/>
                <a:sym typeface="Roboto Medium"/>
              </a:rPr>
            </a:br>
            <a:r>
              <a:rPr lang="en" sz="3000">
                <a:solidFill>
                  <a:schemeClr val="dk1"/>
                </a:solidFill>
                <a:latin typeface="Roboto Medium"/>
                <a:ea typeface="Roboto Medium"/>
                <a:cs typeface="Roboto Medium"/>
                <a:sym typeface="Roboto Medium"/>
              </a:rPr>
              <a:t>Mastering Concatenation</a:t>
            </a:r>
            <a:endParaRPr sz="3000">
              <a:solidFill>
                <a:schemeClr val="dk1"/>
              </a:solidFill>
              <a:latin typeface="Roboto Medium"/>
              <a:ea typeface="Roboto Medium"/>
              <a:cs typeface="Roboto Medium"/>
              <a:sym typeface="Roboto Medium"/>
            </a:endParaRPr>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will combine multiple DataFrames using the </a:t>
            </a:r>
            <a:r>
              <a:rPr lang="en" sz="1900">
                <a:solidFill>
                  <a:srgbClr val="FFFFFF"/>
                </a:solidFill>
                <a:highlight>
                  <a:srgbClr val="000000"/>
                </a:highlight>
                <a:latin typeface="Inconsolata"/>
                <a:ea typeface="Inconsolata"/>
                <a:cs typeface="Inconsolata"/>
                <a:sym typeface="Inconsolata"/>
              </a:rPr>
              <a:t>concat</a:t>
            </a:r>
            <a:r>
              <a:rPr lang="en" sz="1900">
                <a:solidFill>
                  <a:schemeClr val="dk1"/>
                </a:solidFill>
                <a:latin typeface="Roboto Light"/>
                <a:ea typeface="Roboto Light"/>
                <a:cs typeface="Roboto Light"/>
                <a:sym typeface="Roboto Light"/>
              </a:rPr>
              <a:t> function.</a:t>
            </a:r>
            <a:endParaRPr sz="1900">
              <a:solidFill>
                <a:schemeClr val="dk1"/>
              </a:solidFill>
              <a:latin typeface="Roboto Light"/>
              <a:ea typeface="Roboto Light"/>
              <a:cs typeface="Roboto Light"/>
              <a:sym typeface="Roboto Light"/>
            </a:endParaRPr>
          </a:p>
          <a:p>
            <a:pPr indent="0" lvl="0" marL="0" rtl="0" algn="l">
              <a:spcBef>
                <a:spcPts val="1000"/>
              </a:spcBef>
              <a:spcAft>
                <a:spcPts val="0"/>
              </a:spcAft>
              <a:buNone/>
            </a:pPr>
            <a:r>
              <a:rPr lang="en" sz="1900">
                <a:solidFill>
                  <a:schemeClr val="dk1"/>
                </a:solidFill>
                <a:latin typeface="Roboto Light"/>
                <a:ea typeface="Roboto Light"/>
                <a:cs typeface="Roboto Light"/>
                <a:sym typeface="Roboto Light"/>
              </a:rPr>
              <a:t>(Instructions sent via Slack.)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6" name="Google Shape;1716;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0" name="Shape 1720"/>
        <p:cNvGrpSpPr/>
        <p:nvPr/>
      </p:nvGrpSpPr>
      <p:grpSpPr>
        <a:xfrm>
          <a:off x="0" y="0"/>
          <a:ext cx="0" cy="0"/>
          <a:chOff x="0" y="0"/>
          <a:chExt cx="0" cy="0"/>
        </a:xfrm>
      </p:grpSpPr>
      <p:sp>
        <p:nvSpPr>
          <p:cNvPr id="1721" name="Google Shape;1721;p8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Standard Deviation and Risk</a:t>
            </a:r>
            <a:endParaRPr>
              <a:solidFill>
                <a:schemeClr val="lt1"/>
              </a:solidFill>
            </a:endParaRPr>
          </a:p>
          <a:p>
            <a:pPr indent="0" lvl="0" marL="0" rtl="0" algn="l">
              <a:spcBef>
                <a:spcPts val="0"/>
              </a:spcBef>
              <a:spcAft>
                <a:spcPts val="0"/>
              </a:spcAft>
              <a:buNone/>
            </a:pPr>
            <a:r>
              <a:t/>
            </a:r>
            <a:endParaRPr/>
          </a:p>
        </p:txBody>
      </p:sp>
      <p:sp>
        <p:nvSpPr>
          <p:cNvPr id="1722" name="Google Shape;172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3" name="Google Shape;1723;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7" name="Shape 1727"/>
        <p:cNvGrpSpPr/>
        <p:nvPr/>
      </p:nvGrpSpPr>
      <p:grpSpPr>
        <a:xfrm>
          <a:off x="0" y="0"/>
          <a:ext cx="0" cy="0"/>
          <a:chOff x="0" y="0"/>
          <a:chExt cx="0" cy="0"/>
        </a:xfrm>
      </p:grpSpPr>
      <p:sp>
        <p:nvSpPr>
          <p:cNvPr id="1728" name="Google Shape;1728;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9" name="Google Shape;1729;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30" name="Google Shape;1730;p84"/>
          <p:cNvSpPr txBox="1"/>
          <p:nvPr/>
        </p:nvSpPr>
        <p:spPr>
          <a:xfrm>
            <a:off x="2265950" y="1849025"/>
            <a:ext cx="6480900" cy="16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oboto"/>
                <a:ea typeface="Roboto"/>
                <a:cs typeface="Roboto"/>
                <a:sym typeface="Roboto"/>
              </a:rPr>
              <a:t>Standard deviation</a:t>
            </a:r>
            <a:r>
              <a:rPr lang="en" sz="3000">
                <a:solidFill>
                  <a:schemeClr val="dk1"/>
                </a:solidFill>
                <a:latin typeface="Roboto Light"/>
                <a:ea typeface="Roboto Light"/>
                <a:cs typeface="Roboto Light"/>
                <a:sym typeface="Roboto Light"/>
              </a:rPr>
              <a:t> measures how dispersed a set of values are from their average.</a:t>
            </a:r>
            <a:endParaRPr b="1" sz="3200">
              <a:solidFill>
                <a:schemeClr val="dk1"/>
              </a:solidFill>
              <a:latin typeface="Roboto"/>
              <a:ea typeface="Roboto"/>
              <a:cs typeface="Roboto"/>
              <a:sym typeface="Roboto"/>
            </a:endParaRPr>
          </a:p>
        </p:txBody>
      </p:sp>
      <p:pic>
        <p:nvPicPr>
          <p:cNvPr id="1731" name="Google Shape;1731;p84"/>
          <p:cNvPicPr preferRelativeResize="0"/>
          <p:nvPr/>
        </p:nvPicPr>
        <p:blipFill>
          <a:blip r:embed="rId3">
            <a:alphaModFix/>
          </a:blip>
          <a:stretch>
            <a:fillRect/>
          </a:stretch>
        </p:blipFill>
        <p:spPr>
          <a:xfrm>
            <a:off x="1219600" y="2014442"/>
            <a:ext cx="905375" cy="13245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5" name="Shape 1735"/>
        <p:cNvGrpSpPr/>
        <p:nvPr/>
      </p:nvGrpSpPr>
      <p:grpSpPr>
        <a:xfrm>
          <a:off x="0" y="0"/>
          <a:ext cx="0" cy="0"/>
          <a:chOff x="0" y="0"/>
          <a:chExt cx="0" cy="0"/>
        </a:xfrm>
      </p:grpSpPr>
      <p:sp>
        <p:nvSpPr>
          <p:cNvPr id="1736" name="Google Shape;173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37" name="Google Shape;1737;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Standard Deviation</a:t>
            </a:r>
            <a:endParaRPr sz="2400">
              <a:latin typeface="Roboto Medium"/>
              <a:ea typeface="Roboto Medium"/>
              <a:cs typeface="Roboto Medium"/>
              <a:sym typeface="Roboto Medium"/>
            </a:endParaRPr>
          </a:p>
        </p:txBody>
      </p:sp>
      <p:sp>
        <p:nvSpPr>
          <p:cNvPr id="1738" name="Google Shape;1738;p8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The </a:t>
            </a:r>
            <a:r>
              <a:rPr lang="en" sz="1800">
                <a:solidFill>
                  <a:srgbClr val="FFFFFF"/>
                </a:solidFill>
                <a:highlight>
                  <a:srgbClr val="000000"/>
                </a:highlight>
                <a:latin typeface="Inconsolata"/>
                <a:ea typeface="Inconsolata"/>
                <a:cs typeface="Inconsolata"/>
                <a:sym typeface="Inconsolata"/>
              </a:rPr>
              <a:t>std</a:t>
            </a:r>
            <a:r>
              <a:rPr lang="en" sz="1800">
                <a:latin typeface="Roboto"/>
                <a:ea typeface="Roboto"/>
                <a:cs typeface="Roboto"/>
                <a:sym typeface="Roboto"/>
              </a:rPr>
              <a:t> Pandas function is used to calculate standard deviation for a DataFrame. Standard deviation can be used to determine the risk associated with an investment. Standard deviation is also used to calculate how much returns have  been distributed from the average.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739" name="Google Shape;1739;p85"/>
          <p:cNvPicPr preferRelativeResize="0"/>
          <p:nvPr/>
        </p:nvPicPr>
        <p:blipFill>
          <a:blip r:embed="rId3">
            <a:alphaModFix/>
          </a:blip>
          <a:stretch>
            <a:fillRect/>
          </a:stretch>
        </p:blipFill>
        <p:spPr>
          <a:xfrm>
            <a:off x="435400" y="1953237"/>
            <a:ext cx="8273200" cy="2371525"/>
          </a:xfrm>
          <a:prstGeom prst="rect">
            <a:avLst/>
          </a:prstGeom>
          <a:noFill/>
          <a:ln>
            <a:noFill/>
          </a:ln>
        </p:spPr>
      </p:pic>
      <p:graphicFrame>
        <p:nvGraphicFramePr>
          <p:cNvPr id="1740" name="Google Shape;1740;p85"/>
          <p:cNvGraphicFramePr/>
          <p:nvPr/>
        </p:nvGraphicFramePr>
        <p:xfrm>
          <a:off x="558900" y="2114550"/>
          <a:ext cx="3000000" cy="3000000"/>
        </p:xfrm>
        <a:graphic>
          <a:graphicData uri="http://schemas.openxmlformats.org/drawingml/2006/table">
            <a:tbl>
              <a:tblPr>
                <a:noFill/>
                <a:tableStyleId>{9AB30B23-5DF1-45F6-8A2B-8053C07066C0}</a:tableStyleId>
              </a:tblPr>
              <a:tblGrid>
                <a:gridCol w="1739050"/>
                <a:gridCol w="1179200"/>
                <a:gridCol w="1144275"/>
                <a:gridCol w="1156450"/>
                <a:gridCol w="1147400"/>
                <a:gridCol w="1834825"/>
              </a:tblGrid>
              <a:tr h="19905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1741" name="Google Shape;1741;p85"/>
          <p:cNvSpPr txBox="1"/>
          <p:nvPr/>
        </p:nvSpPr>
        <p:spPr>
          <a:xfrm>
            <a:off x="558900" y="4218963"/>
            <a:ext cx="1662000" cy="50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2 Standard Deviations</a:t>
            </a:r>
            <a:endParaRPr>
              <a:latin typeface="Roboto"/>
              <a:ea typeface="Roboto"/>
              <a:cs typeface="Roboto"/>
              <a:sym typeface="Roboto"/>
            </a:endParaRPr>
          </a:p>
        </p:txBody>
      </p:sp>
      <p:cxnSp>
        <p:nvCxnSpPr>
          <p:cNvPr id="1742" name="Google Shape;1742;p85"/>
          <p:cNvCxnSpPr/>
          <p:nvPr/>
        </p:nvCxnSpPr>
        <p:spPr>
          <a:xfrm>
            <a:off x="2297950" y="4201550"/>
            <a:ext cx="0" cy="542400"/>
          </a:xfrm>
          <a:prstGeom prst="straightConnector1">
            <a:avLst/>
          </a:prstGeom>
          <a:noFill/>
          <a:ln cap="flat" cmpd="sng" w="19050">
            <a:solidFill>
              <a:srgbClr val="000000"/>
            </a:solidFill>
            <a:prstDash val="solid"/>
            <a:round/>
            <a:headEnd len="med" w="med" type="triangle"/>
            <a:tailEnd len="med" w="med" type="none"/>
          </a:ln>
        </p:spPr>
      </p:cxnSp>
      <p:sp>
        <p:nvSpPr>
          <p:cNvPr id="1743" name="Google Shape;1743;p85"/>
          <p:cNvSpPr txBox="1"/>
          <p:nvPr/>
        </p:nvSpPr>
        <p:spPr>
          <a:xfrm>
            <a:off x="1738100" y="4218975"/>
            <a:ext cx="1662000" cy="50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1 Standard Deviation </a:t>
            </a:r>
            <a:endParaRPr>
              <a:latin typeface="Roboto"/>
              <a:ea typeface="Roboto"/>
              <a:cs typeface="Roboto"/>
              <a:sym typeface="Roboto"/>
            </a:endParaRPr>
          </a:p>
        </p:txBody>
      </p:sp>
      <p:cxnSp>
        <p:nvCxnSpPr>
          <p:cNvPr id="1744" name="Google Shape;1744;p85"/>
          <p:cNvCxnSpPr/>
          <p:nvPr/>
        </p:nvCxnSpPr>
        <p:spPr>
          <a:xfrm>
            <a:off x="3477150" y="4201563"/>
            <a:ext cx="0" cy="542400"/>
          </a:xfrm>
          <a:prstGeom prst="straightConnector1">
            <a:avLst/>
          </a:prstGeom>
          <a:noFill/>
          <a:ln cap="flat" cmpd="sng" w="19050">
            <a:solidFill>
              <a:srgbClr val="000000"/>
            </a:solidFill>
            <a:prstDash val="solid"/>
            <a:round/>
            <a:headEnd len="med" w="med" type="triangle"/>
            <a:tailEnd len="med" w="med" type="none"/>
          </a:ln>
        </p:spPr>
      </p:cxnSp>
      <p:cxnSp>
        <p:nvCxnSpPr>
          <p:cNvPr id="1745" name="Google Shape;1745;p85"/>
          <p:cNvCxnSpPr/>
          <p:nvPr/>
        </p:nvCxnSpPr>
        <p:spPr>
          <a:xfrm>
            <a:off x="5777875" y="4201550"/>
            <a:ext cx="0" cy="542400"/>
          </a:xfrm>
          <a:prstGeom prst="straightConnector1">
            <a:avLst/>
          </a:prstGeom>
          <a:noFill/>
          <a:ln cap="flat" cmpd="sng" w="19050">
            <a:solidFill>
              <a:srgbClr val="000000"/>
            </a:solidFill>
            <a:prstDash val="solid"/>
            <a:round/>
            <a:headEnd len="med" w="med" type="triangle"/>
            <a:tailEnd len="med" w="med" type="none"/>
          </a:ln>
        </p:spPr>
      </p:cxnSp>
      <p:sp>
        <p:nvSpPr>
          <p:cNvPr id="1746" name="Google Shape;1746;p85"/>
          <p:cNvSpPr txBox="1"/>
          <p:nvPr/>
        </p:nvSpPr>
        <p:spPr>
          <a:xfrm>
            <a:off x="5777875" y="4221480"/>
            <a:ext cx="1143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Standard Deviation </a:t>
            </a:r>
            <a:endParaRPr>
              <a:latin typeface="Roboto"/>
              <a:ea typeface="Roboto"/>
              <a:cs typeface="Roboto"/>
              <a:sym typeface="Roboto"/>
            </a:endParaRPr>
          </a:p>
        </p:txBody>
      </p:sp>
      <p:cxnSp>
        <p:nvCxnSpPr>
          <p:cNvPr id="1747" name="Google Shape;1747;p85"/>
          <p:cNvCxnSpPr/>
          <p:nvPr/>
        </p:nvCxnSpPr>
        <p:spPr>
          <a:xfrm>
            <a:off x="6921775" y="4203192"/>
            <a:ext cx="0" cy="542400"/>
          </a:xfrm>
          <a:prstGeom prst="straightConnector1">
            <a:avLst/>
          </a:prstGeom>
          <a:noFill/>
          <a:ln cap="flat" cmpd="sng" w="19050">
            <a:solidFill>
              <a:srgbClr val="000000"/>
            </a:solidFill>
            <a:prstDash val="solid"/>
            <a:round/>
            <a:headEnd len="med" w="med" type="triangle"/>
            <a:tailEnd len="med" w="med" type="none"/>
          </a:ln>
        </p:spPr>
      </p:cxnSp>
      <p:sp>
        <p:nvSpPr>
          <p:cNvPr id="1748" name="Google Shape;1748;p85"/>
          <p:cNvSpPr txBox="1"/>
          <p:nvPr/>
        </p:nvSpPr>
        <p:spPr>
          <a:xfrm>
            <a:off x="6950050" y="4221480"/>
            <a:ext cx="1143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 Standard Deviations </a:t>
            </a:r>
            <a:endParaRPr>
              <a:latin typeface="Roboto"/>
              <a:ea typeface="Roboto"/>
              <a:cs typeface="Roboto"/>
              <a:sym typeface="Roboto"/>
            </a:endParaRPr>
          </a:p>
        </p:txBody>
      </p:sp>
      <p:sp>
        <p:nvSpPr>
          <p:cNvPr id="1749" name="Google Shape;1749;p85"/>
          <p:cNvSpPr txBox="1"/>
          <p:nvPr/>
        </p:nvSpPr>
        <p:spPr>
          <a:xfrm>
            <a:off x="6950050" y="2535130"/>
            <a:ext cx="1143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 Standard Deviations </a:t>
            </a:r>
            <a:endParaRPr>
              <a:latin typeface="Roboto"/>
              <a:ea typeface="Roboto"/>
              <a:cs typeface="Roboto"/>
              <a:sym typeface="Roboto"/>
            </a:endParaRPr>
          </a:p>
        </p:txBody>
      </p:sp>
      <p:cxnSp>
        <p:nvCxnSpPr>
          <p:cNvPr id="1750" name="Google Shape;1750;p85"/>
          <p:cNvCxnSpPr/>
          <p:nvPr/>
        </p:nvCxnSpPr>
        <p:spPr>
          <a:xfrm>
            <a:off x="7872150" y="3118925"/>
            <a:ext cx="455400" cy="636900"/>
          </a:xfrm>
          <a:prstGeom prst="straightConnector1">
            <a:avLst/>
          </a:prstGeom>
          <a:noFill/>
          <a:ln cap="flat" cmpd="sng" w="19050">
            <a:solidFill>
              <a:srgbClr val="000000"/>
            </a:solidFill>
            <a:prstDash val="solid"/>
            <a:round/>
            <a:headEnd len="med" w="med" type="none"/>
            <a:tailEnd len="med" w="med" type="triangle"/>
          </a:ln>
        </p:spPr>
      </p:cxnSp>
      <p:cxnSp>
        <p:nvCxnSpPr>
          <p:cNvPr id="1751" name="Google Shape;1751;p85"/>
          <p:cNvCxnSpPr/>
          <p:nvPr/>
        </p:nvCxnSpPr>
        <p:spPr>
          <a:xfrm flipH="1">
            <a:off x="1044075" y="3118104"/>
            <a:ext cx="455400" cy="636900"/>
          </a:xfrm>
          <a:prstGeom prst="straightConnector1">
            <a:avLst/>
          </a:prstGeom>
          <a:noFill/>
          <a:ln cap="flat" cmpd="sng" w="19050">
            <a:solidFill>
              <a:srgbClr val="000000"/>
            </a:solidFill>
            <a:prstDash val="solid"/>
            <a:round/>
            <a:headEnd len="med" w="med" type="none"/>
            <a:tailEnd len="med" w="med" type="triangle"/>
          </a:ln>
        </p:spPr>
      </p:cxnSp>
      <p:sp>
        <p:nvSpPr>
          <p:cNvPr id="1752" name="Google Shape;1752;p85"/>
          <p:cNvSpPr txBox="1"/>
          <p:nvPr/>
        </p:nvSpPr>
        <p:spPr>
          <a:xfrm>
            <a:off x="1044075" y="2538984"/>
            <a:ext cx="1143900" cy="50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3 Standard Deviations </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6" name="Shape 1756"/>
        <p:cNvGrpSpPr/>
        <p:nvPr/>
      </p:nvGrpSpPr>
      <p:grpSpPr>
        <a:xfrm>
          <a:off x="0" y="0"/>
          <a:ext cx="0" cy="0"/>
          <a:chOff x="0" y="0"/>
          <a:chExt cx="0" cy="0"/>
        </a:xfrm>
      </p:grpSpPr>
      <p:sp>
        <p:nvSpPr>
          <p:cNvPr id="1757" name="Google Shape;1757;p8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Light"/>
                <a:ea typeface="Roboto Light"/>
                <a:cs typeface="Roboto Light"/>
                <a:sym typeface="Roboto Light"/>
              </a:rPr>
              <a:t>The greater the standard deviation, the greater the risk and the potential for </a:t>
            </a:r>
            <a:br>
              <a:rPr lang="en">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a greater payout.</a:t>
            </a:r>
            <a:endParaRPr/>
          </a:p>
        </p:txBody>
      </p:sp>
      <p:sp>
        <p:nvSpPr>
          <p:cNvPr id="1758" name="Google Shape;175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59" name="Google Shape;1759;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pic>
        <p:nvPicPr>
          <p:cNvPr id="1073" name="Google Shape;1073;p60"/>
          <p:cNvPicPr preferRelativeResize="0"/>
          <p:nvPr/>
        </p:nvPicPr>
        <p:blipFill>
          <a:blip r:embed="rId3">
            <a:alphaModFix/>
          </a:blip>
          <a:stretch>
            <a:fillRect/>
          </a:stretch>
        </p:blipFill>
        <p:spPr>
          <a:xfrm>
            <a:off x="0" y="0"/>
            <a:ext cx="9144000" cy="5143489"/>
          </a:xfrm>
          <a:prstGeom prst="rect">
            <a:avLst/>
          </a:prstGeom>
          <a:noFill/>
          <a:ln>
            <a:noFill/>
          </a:ln>
        </p:spPr>
      </p:pic>
      <p:sp>
        <p:nvSpPr>
          <p:cNvPr id="1074" name="Google Shape;1074;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Returns Over Time</a:t>
            </a:r>
            <a:endParaRPr/>
          </a:p>
        </p:txBody>
      </p:sp>
      <p:sp>
        <p:nvSpPr>
          <p:cNvPr id="1075" name="Google Shape;1075;p60"/>
          <p:cNvSpPr txBox="1"/>
          <p:nvPr>
            <p:ph idx="1" type="subTitle"/>
          </p:nvPr>
        </p:nvSpPr>
        <p:spPr>
          <a:xfrm>
            <a:off x="0" y="675975"/>
            <a:ext cx="9144000" cy="1680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Returns over time require investment close prices, i.e., stock data. </a:t>
            </a:r>
            <a:br>
              <a:rPr lang="en">
                <a:solidFill>
                  <a:schemeClr val="dk1"/>
                </a:solidFill>
              </a:rPr>
            </a:br>
            <a:r>
              <a:rPr lang="en">
                <a:solidFill>
                  <a:schemeClr val="dk1"/>
                </a:solidFill>
              </a:rPr>
              <a:t>Stock close prices can be acquired from </a:t>
            </a:r>
            <a:r>
              <a:rPr lang="en" u="sng">
                <a:solidFill>
                  <a:srgbClr val="0000FF"/>
                </a:solidFill>
                <a:hlinkClick r:id="rId4"/>
              </a:rPr>
              <a:t>Nasdaq.com</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Returns over time can be calculated using the </a:t>
            </a:r>
            <a:br>
              <a:rPr lang="en">
                <a:solidFill>
                  <a:schemeClr val="dk1"/>
                </a:solidFill>
              </a:rPr>
            </a:br>
            <a:r>
              <a:rPr lang="en">
                <a:solidFill>
                  <a:schemeClr val="lt1"/>
                </a:solidFill>
                <a:highlight>
                  <a:schemeClr val="dk1"/>
                </a:highlight>
                <a:latin typeface="Inconsolata"/>
                <a:ea typeface="Inconsolata"/>
                <a:cs typeface="Inconsolata"/>
                <a:sym typeface="Inconsolata"/>
              </a:rPr>
              <a:t>pct_change()</a:t>
            </a:r>
            <a:r>
              <a:rPr lang="en">
                <a:solidFill>
                  <a:schemeClr val="dk1"/>
                </a:solidFill>
              </a:rPr>
              <a:t> function.</a:t>
            </a:r>
            <a:endParaRPr/>
          </a:p>
        </p:txBody>
      </p: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sp>
        <p:nvSpPr>
          <p:cNvPr id="1764" name="Google Shape;1764;p8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Sharpe Ratios</a:t>
            </a:r>
            <a:endParaRPr>
              <a:solidFill>
                <a:schemeClr val="lt1"/>
              </a:solidFill>
            </a:endParaRPr>
          </a:p>
          <a:p>
            <a:pPr indent="0" lvl="0" marL="0" rtl="0" algn="l">
              <a:spcBef>
                <a:spcPts val="0"/>
              </a:spcBef>
              <a:spcAft>
                <a:spcPts val="0"/>
              </a:spcAft>
              <a:buNone/>
            </a:pPr>
            <a:r>
              <a:t/>
            </a:r>
            <a:endParaRPr/>
          </a:p>
        </p:txBody>
      </p:sp>
      <p:sp>
        <p:nvSpPr>
          <p:cNvPr id="1765" name="Google Shape;1765;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66" name="Google Shape;1766;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sp>
        <p:nvSpPr>
          <p:cNvPr id="1771" name="Google Shape;1771;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72" name="Google Shape;1772;p88"/>
          <p:cNvSpPr/>
          <p:nvPr/>
        </p:nvSpPr>
        <p:spPr>
          <a:xfrm>
            <a:off x="586050" y="1742100"/>
            <a:ext cx="7601700" cy="29709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Sharpe Ratios</a:t>
            </a:r>
            <a:endParaRPr sz="2400">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1774" name="Google Shape;1774;p8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Whereas standard deviation calculates how dispersed a set of values are, </a:t>
            </a:r>
            <a:br>
              <a:rPr lang="en" sz="1800">
                <a:latin typeface="Roboto"/>
                <a:ea typeface="Roboto"/>
                <a:cs typeface="Roboto"/>
                <a:sym typeface="Roboto"/>
              </a:rPr>
            </a:br>
            <a:r>
              <a:rPr b="1" lang="en" sz="1800">
                <a:latin typeface="Roboto"/>
                <a:ea typeface="Roboto"/>
                <a:cs typeface="Roboto"/>
                <a:sym typeface="Roboto"/>
              </a:rPr>
              <a:t>S</a:t>
            </a:r>
            <a:r>
              <a:rPr b="1" lang="en" sz="1800">
                <a:latin typeface="Roboto"/>
                <a:ea typeface="Roboto"/>
                <a:cs typeface="Roboto"/>
                <a:sym typeface="Roboto"/>
              </a:rPr>
              <a:t>harpe ratios</a:t>
            </a:r>
            <a:r>
              <a:rPr lang="en" sz="1800">
                <a:latin typeface="Roboto"/>
                <a:ea typeface="Roboto"/>
                <a:cs typeface="Roboto"/>
                <a:sym typeface="Roboto"/>
              </a:rPr>
              <a:t> identify how much excess reward is associated with an </a:t>
            </a:r>
            <a:br>
              <a:rPr lang="en" sz="1800">
                <a:latin typeface="Roboto"/>
                <a:ea typeface="Roboto"/>
                <a:cs typeface="Roboto"/>
                <a:sym typeface="Roboto"/>
              </a:rPr>
            </a:br>
            <a:r>
              <a:rPr lang="en" sz="1800">
                <a:latin typeface="Roboto"/>
                <a:ea typeface="Roboto"/>
                <a:cs typeface="Roboto"/>
                <a:sym typeface="Roboto"/>
              </a:rPr>
              <a:t>investment after risk has been accounted for.</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1775" name="Google Shape;1775;p88"/>
          <p:cNvSpPr txBox="1"/>
          <p:nvPr/>
        </p:nvSpPr>
        <p:spPr>
          <a:xfrm>
            <a:off x="859600" y="3067825"/>
            <a:ext cx="5108400" cy="9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latin typeface="EB Garamond"/>
                <a:ea typeface="EB Garamond"/>
                <a:cs typeface="EB Garamond"/>
                <a:sym typeface="EB Garamond"/>
              </a:rPr>
              <a:t>Sharpe Ratio =</a:t>
            </a:r>
            <a:endParaRPr sz="5000">
              <a:latin typeface="EB Garamond"/>
              <a:ea typeface="EB Garamond"/>
              <a:cs typeface="EB Garamond"/>
              <a:sym typeface="EB Garamond"/>
            </a:endParaRPr>
          </a:p>
        </p:txBody>
      </p:sp>
      <p:grpSp>
        <p:nvGrpSpPr>
          <p:cNvPr id="1776" name="Google Shape;1776;p88"/>
          <p:cNvGrpSpPr/>
          <p:nvPr/>
        </p:nvGrpSpPr>
        <p:grpSpPr>
          <a:xfrm>
            <a:off x="4871000" y="2380524"/>
            <a:ext cx="1819625" cy="1216525"/>
            <a:chOff x="4718600" y="2456724"/>
            <a:chExt cx="1819625" cy="1216525"/>
          </a:xfrm>
        </p:grpSpPr>
        <p:sp>
          <p:nvSpPr>
            <p:cNvPr id="1777" name="Google Shape;1777;p88"/>
            <p:cNvSpPr txBox="1"/>
            <p:nvPr/>
          </p:nvSpPr>
          <p:spPr>
            <a:xfrm>
              <a:off x="4718600" y="2456724"/>
              <a:ext cx="1264800" cy="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6000">
                  <a:latin typeface="EB Garamond"/>
                  <a:ea typeface="EB Garamond"/>
                  <a:cs typeface="EB Garamond"/>
                  <a:sym typeface="EB Garamond"/>
                </a:rPr>
                <a:t>R</a:t>
              </a:r>
              <a:endParaRPr i="1" sz="6000">
                <a:latin typeface="EB Garamond"/>
                <a:ea typeface="EB Garamond"/>
                <a:cs typeface="EB Garamond"/>
                <a:sym typeface="EB Garamond"/>
              </a:endParaRPr>
            </a:p>
          </p:txBody>
        </p:sp>
        <p:sp>
          <p:nvSpPr>
            <p:cNvPr id="1778" name="Google Shape;1778;p88"/>
            <p:cNvSpPr txBox="1"/>
            <p:nvPr/>
          </p:nvSpPr>
          <p:spPr>
            <a:xfrm>
              <a:off x="5273425" y="2826349"/>
              <a:ext cx="1264800" cy="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3600">
                  <a:latin typeface="EB Garamond"/>
                  <a:ea typeface="EB Garamond"/>
                  <a:cs typeface="EB Garamond"/>
                  <a:sym typeface="EB Garamond"/>
                </a:rPr>
                <a:t>p</a:t>
              </a:r>
              <a:endParaRPr i="1" sz="3600">
                <a:latin typeface="EB Garamond"/>
                <a:ea typeface="EB Garamond"/>
                <a:cs typeface="EB Garamond"/>
                <a:sym typeface="EB Garamond"/>
              </a:endParaRPr>
            </a:p>
          </p:txBody>
        </p:sp>
        <p:cxnSp>
          <p:nvCxnSpPr>
            <p:cNvPr id="1779" name="Google Shape;1779;p88"/>
            <p:cNvCxnSpPr/>
            <p:nvPr/>
          </p:nvCxnSpPr>
          <p:spPr>
            <a:xfrm>
              <a:off x="5727125" y="2991624"/>
              <a:ext cx="672300" cy="0"/>
            </a:xfrm>
            <a:prstGeom prst="straightConnector1">
              <a:avLst/>
            </a:prstGeom>
            <a:noFill/>
            <a:ln cap="flat" cmpd="sng" w="28575">
              <a:solidFill>
                <a:srgbClr val="000000"/>
              </a:solidFill>
              <a:prstDash val="solid"/>
              <a:round/>
              <a:headEnd len="med" w="med" type="none"/>
              <a:tailEnd len="med" w="med" type="none"/>
            </a:ln>
          </p:spPr>
        </p:cxnSp>
      </p:grpSp>
      <p:sp>
        <p:nvSpPr>
          <p:cNvPr id="1780" name="Google Shape;1780;p88"/>
          <p:cNvSpPr txBox="1"/>
          <p:nvPr/>
        </p:nvSpPr>
        <p:spPr>
          <a:xfrm>
            <a:off x="6623600" y="2380524"/>
            <a:ext cx="1264800" cy="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6000">
                <a:latin typeface="EB Garamond"/>
                <a:ea typeface="EB Garamond"/>
                <a:cs typeface="EB Garamond"/>
                <a:sym typeface="EB Garamond"/>
              </a:rPr>
              <a:t>R</a:t>
            </a:r>
            <a:endParaRPr i="1" sz="6000">
              <a:latin typeface="EB Garamond"/>
              <a:ea typeface="EB Garamond"/>
              <a:cs typeface="EB Garamond"/>
              <a:sym typeface="EB Garamond"/>
            </a:endParaRPr>
          </a:p>
        </p:txBody>
      </p:sp>
      <p:sp>
        <p:nvSpPr>
          <p:cNvPr id="1781" name="Google Shape;1781;p88"/>
          <p:cNvSpPr txBox="1"/>
          <p:nvPr/>
        </p:nvSpPr>
        <p:spPr>
          <a:xfrm>
            <a:off x="7178425" y="2750149"/>
            <a:ext cx="1264800" cy="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3600">
                <a:latin typeface="EB Garamond"/>
                <a:ea typeface="EB Garamond"/>
                <a:cs typeface="EB Garamond"/>
                <a:sym typeface="EB Garamond"/>
              </a:rPr>
              <a:t>f</a:t>
            </a:r>
            <a:endParaRPr i="1" sz="3600">
              <a:latin typeface="EB Garamond"/>
              <a:ea typeface="EB Garamond"/>
              <a:cs typeface="EB Garamond"/>
              <a:sym typeface="EB Garamond"/>
            </a:endParaRPr>
          </a:p>
        </p:txBody>
      </p:sp>
      <p:cxnSp>
        <p:nvCxnSpPr>
          <p:cNvPr id="1782" name="Google Shape;1782;p88"/>
          <p:cNvCxnSpPr/>
          <p:nvPr/>
        </p:nvCxnSpPr>
        <p:spPr>
          <a:xfrm>
            <a:off x="4968550" y="3597049"/>
            <a:ext cx="2613300" cy="0"/>
          </a:xfrm>
          <a:prstGeom prst="straightConnector1">
            <a:avLst/>
          </a:prstGeom>
          <a:noFill/>
          <a:ln cap="flat" cmpd="sng" w="28575">
            <a:solidFill>
              <a:srgbClr val="000000"/>
            </a:solidFill>
            <a:prstDash val="solid"/>
            <a:round/>
            <a:headEnd len="med" w="med" type="none"/>
            <a:tailEnd len="med" w="med" type="none"/>
          </a:ln>
        </p:spPr>
      </p:cxnSp>
      <p:sp>
        <p:nvSpPr>
          <p:cNvPr id="1783" name="Google Shape;1783;p88"/>
          <p:cNvSpPr txBox="1"/>
          <p:nvPr/>
        </p:nvSpPr>
        <p:spPr>
          <a:xfrm>
            <a:off x="5633000" y="3599724"/>
            <a:ext cx="1264800" cy="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6000">
                <a:latin typeface="EB Garamond"/>
                <a:ea typeface="EB Garamond"/>
                <a:cs typeface="EB Garamond"/>
                <a:sym typeface="EB Garamond"/>
              </a:rPr>
              <a:t>O</a:t>
            </a:r>
            <a:endParaRPr i="1" sz="6000">
              <a:latin typeface="EB Garamond"/>
              <a:ea typeface="EB Garamond"/>
              <a:cs typeface="EB Garamond"/>
              <a:sym typeface="EB Garamond"/>
            </a:endParaRPr>
          </a:p>
        </p:txBody>
      </p:sp>
      <p:sp>
        <p:nvSpPr>
          <p:cNvPr id="1784" name="Google Shape;1784;p88"/>
          <p:cNvSpPr txBox="1"/>
          <p:nvPr/>
        </p:nvSpPr>
        <p:spPr>
          <a:xfrm>
            <a:off x="6187825" y="3969349"/>
            <a:ext cx="1264800" cy="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3600">
                <a:latin typeface="EB Garamond"/>
                <a:ea typeface="EB Garamond"/>
                <a:cs typeface="EB Garamond"/>
                <a:sym typeface="EB Garamond"/>
              </a:rPr>
              <a:t>p</a:t>
            </a:r>
            <a:endParaRPr i="1" sz="3600">
              <a:latin typeface="EB Garamond"/>
              <a:ea typeface="EB Garamond"/>
              <a:cs typeface="EB Garamond"/>
              <a:sym typeface="EB Garamond"/>
            </a:endParaRPr>
          </a:p>
        </p:txBody>
      </p:sp>
      <p:sp>
        <p:nvSpPr>
          <p:cNvPr id="1785" name="Google Shape;1785;p88"/>
          <p:cNvSpPr txBox="1"/>
          <p:nvPr/>
        </p:nvSpPr>
        <p:spPr>
          <a:xfrm>
            <a:off x="1154125" y="1863638"/>
            <a:ext cx="73653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Roboto"/>
                <a:ea typeface="Roboto"/>
                <a:cs typeface="Roboto"/>
                <a:sym typeface="Roboto"/>
              </a:rPr>
              <a:t>Sharpe ratios</a:t>
            </a:r>
            <a:r>
              <a:rPr lang="en" sz="1800">
                <a:solidFill>
                  <a:srgbClr val="000000"/>
                </a:solidFill>
                <a:latin typeface="Roboto"/>
                <a:ea typeface="Roboto"/>
                <a:cs typeface="Roboto"/>
                <a:sym typeface="Roboto"/>
              </a:rPr>
              <a:t> are calculated by dividing annualized </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average returns by annualized standard deviation.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9" name="Shape 1789"/>
        <p:cNvGrpSpPr/>
        <p:nvPr/>
      </p:nvGrpSpPr>
      <p:grpSpPr>
        <a:xfrm>
          <a:off x="0" y="0"/>
          <a:ext cx="0" cy="0"/>
          <a:chOff x="0" y="0"/>
          <a:chExt cx="0" cy="0"/>
        </a:xfrm>
      </p:grpSpPr>
      <p:sp>
        <p:nvSpPr>
          <p:cNvPr id="1790" name="Google Shape;1790;p89"/>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791" name="Google Shape;1791;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2" name="Google Shape;1792;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93" name="Google Shape;1793;p89"/>
          <p:cNvSpPr txBox="1"/>
          <p:nvPr>
            <p:ph type="title"/>
          </p:nvPr>
        </p:nvSpPr>
        <p:spPr>
          <a:xfrm>
            <a:off x="273900" y="1042875"/>
            <a:ext cx="80991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Medium"/>
                <a:ea typeface="Roboto Medium"/>
                <a:cs typeface="Roboto Medium"/>
                <a:sym typeface="Roboto Medium"/>
              </a:rPr>
              <a:t>Activity: Risky Business</a:t>
            </a:r>
            <a:endParaRPr sz="3000">
              <a:solidFill>
                <a:schemeClr val="dk1"/>
              </a:solidFill>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It's time to put it all together. In this activity, you will prep data and use standard deviation and Sharpe ratios to analyze cryptocurrency portfolio performance.</a:t>
            </a:r>
            <a:endParaRPr sz="1900">
              <a:solidFill>
                <a:schemeClr val="dk1"/>
              </a:solidFill>
              <a:latin typeface="Roboto Light"/>
              <a:ea typeface="Roboto Light"/>
              <a:cs typeface="Roboto Light"/>
              <a:sym typeface="Roboto Light"/>
            </a:endParaRPr>
          </a:p>
          <a:p>
            <a:pPr indent="0" lvl="0" marL="0" rtl="0" algn="l">
              <a:spcBef>
                <a:spcPts val="100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(Instructions sent via Slack.)</a:t>
            </a:r>
            <a:endParaRPr sz="19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 </a:t>
            </a:r>
            <a:endParaRPr sz="1900">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7" name="Shape 1797"/>
        <p:cNvGrpSpPr/>
        <p:nvPr/>
      </p:nvGrpSpPr>
      <p:grpSpPr>
        <a:xfrm>
          <a:off x="0" y="0"/>
          <a:ext cx="0" cy="0"/>
          <a:chOff x="0" y="0"/>
          <a:chExt cx="0" cy="0"/>
        </a:xfrm>
      </p:grpSpPr>
      <p:sp>
        <p:nvSpPr>
          <p:cNvPr id="1798" name="Google Shape;1798;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9" name="Google Shape;1799;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3" name="Shape 1803"/>
        <p:cNvGrpSpPr/>
        <p:nvPr/>
      </p:nvGrpSpPr>
      <p:grpSpPr>
        <a:xfrm>
          <a:off x="0" y="0"/>
          <a:ext cx="0" cy="0"/>
          <a:chOff x="0" y="0"/>
          <a:chExt cx="0" cy="0"/>
        </a:xfrm>
      </p:grpSpPr>
      <p:sp>
        <p:nvSpPr>
          <p:cNvPr id="1804" name="Google Shape;1804;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05" name="Google Shape;1805;p91"/>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Congratulations!</a:t>
            </a:r>
            <a:endParaRPr sz="2400">
              <a:latin typeface="Roboto Medium"/>
              <a:ea typeface="Roboto Medium"/>
              <a:cs typeface="Roboto Medium"/>
              <a:sym typeface="Roboto Medium"/>
            </a:endParaRPr>
          </a:p>
        </p:txBody>
      </p:sp>
      <p:sp>
        <p:nvSpPr>
          <p:cNvPr id="1806" name="Google Shape;1806;p91"/>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You just leveled up and acquired the following skills:</a:t>
            </a:r>
            <a:endParaRPr sz="1800">
              <a:latin typeface="Roboto"/>
              <a:ea typeface="Roboto"/>
              <a:cs typeface="Roboto"/>
              <a:sym typeface="Roboto"/>
            </a:endParaRPr>
          </a:p>
        </p:txBody>
      </p:sp>
      <p:sp>
        <p:nvSpPr>
          <p:cNvPr id="1807" name="Google Shape;1807;p91"/>
          <p:cNvSpPr/>
          <p:nvPr/>
        </p:nvSpPr>
        <p:spPr>
          <a:xfrm>
            <a:off x="1352550" y="1226425"/>
            <a:ext cx="44733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1"/>
          <p:cNvSpPr txBox="1"/>
          <p:nvPr/>
        </p:nvSpPr>
        <p:spPr>
          <a:xfrm>
            <a:off x="12225" y="1245600"/>
            <a:ext cx="58137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Data consolidation</a:t>
            </a:r>
            <a:endParaRPr sz="1800">
              <a:latin typeface="Roboto"/>
              <a:ea typeface="Roboto"/>
              <a:cs typeface="Roboto"/>
              <a:sym typeface="Roboto"/>
            </a:endParaRPr>
          </a:p>
        </p:txBody>
      </p:sp>
      <p:sp>
        <p:nvSpPr>
          <p:cNvPr id="1809" name="Google Shape;1809;p91"/>
          <p:cNvSpPr/>
          <p:nvPr/>
        </p:nvSpPr>
        <p:spPr>
          <a:xfrm>
            <a:off x="1352550" y="2078725"/>
            <a:ext cx="44733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91"/>
          <p:cNvSpPr/>
          <p:nvPr/>
        </p:nvSpPr>
        <p:spPr>
          <a:xfrm>
            <a:off x="1352550" y="2921450"/>
            <a:ext cx="44733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1"/>
          <p:cNvSpPr/>
          <p:nvPr/>
        </p:nvSpPr>
        <p:spPr>
          <a:xfrm>
            <a:off x="1352550" y="3766575"/>
            <a:ext cx="44733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91"/>
          <p:cNvSpPr txBox="1"/>
          <p:nvPr/>
        </p:nvSpPr>
        <p:spPr>
          <a:xfrm>
            <a:off x="-12225" y="2081150"/>
            <a:ext cx="51867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Data segmentation</a:t>
            </a:r>
            <a:endParaRPr sz="1800">
              <a:latin typeface="Roboto"/>
              <a:ea typeface="Roboto"/>
              <a:cs typeface="Roboto"/>
              <a:sym typeface="Roboto"/>
            </a:endParaRPr>
          </a:p>
        </p:txBody>
      </p:sp>
      <p:sp>
        <p:nvSpPr>
          <p:cNvPr id="1813" name="Google Shape;1813;p91"/>
          <p:cNvSpPr txBox="1"/>
          <p:nvPr/>
        </p:nvSpPr>
        <p:spPr>
          <a:xfrm>
            <a:off x="0" y="2923875"/>
            <a:ext cx="53883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Data profiling and quality</a:t>
            </a:r>
            <a:endParaRPr sz="1800">
              <a:latin typeface="Roboto"/>
              <a:ea typeface="Roboto"/>
              <a:cs typeface="Roboto"/>
              <a:sym typeface="Roboto"/>
            </a:endParaRPr>
          </a:p>
        </p:txBody>
      </p:sp>
      <p:sp>
        <p:nvSpPr>
          <p:cNvPr id="1814" name="Google Shape;1814;p91"/>
          <p:cNvSpPr txBox="1"/>
          <p:nvPr/>
        </p:nvSpPr>
        <p:spPr>
          <a:xfrm>
            <a:off x="-12300" y="3766575"/>
            <a:ext cx="63804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Investment and portfolio risk analysis</a:t>
            </a:r>
            <a:endParaRPr sz="1800">
              <a:latin typeface="Roboto"/>
              <a:ea typeface="Roboto"/>
              <a:cs typeface="Roboto"/>
              <a:sym typeface="Roboto"/>
            </a:endParaRPr>
          </a:p>
        </p:txBody>
      </p:sp>
      <p:pic>
        <p:nvPicPr>
          <p:cNvPr id="1815" name="Google Shape;1815;p91"/>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816" name="Google Shape;1816;p91"/>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817" name="Google Shape;1817;p91"/>
          <p:cNvPicPr preferRelativeResize="0"/>
          <p:nvPr/>
        </p:nvPicPr>
        <p:blipFill rotWithShape="1">
          <a:blip r:embed="rId5">
            <a:alphaModFix/>
          </a:blip>
          <a:srcRect b="1765" l="0" r="0" t="1774"/>
          <a:stretch/>
        </p:blipFill>
        <p:spPr>
          <a:xfrm>
            <a:off x="429768" y="2903798"/>
            <a:ext cx="785566" cy="606900"/>
          </a:xfrm>
          <a:prstGeom prst="rect">
            <a:avLst/>
          </a:prstGeom>
          <a:noFill/>
          <a:ln>
            <a:noFill/>
          </a:ln>
        </p:spPr>
      </p:pic>
      <p:pic>
        <p:nvPicPr>
          <p:cNvPr id="1818" name="Google Shape;1818;p91"/>
          <p:cNvPicPr preferRelativeResize="0"/>
          <p:nvPr/>
        </p:nvPicPr>
        <p:blipFill rotWithShape="1">
          <a:blip r:embed="rId6">
            <a:alphaModFix/>
          </a:blip>
          <a:srcRect b="1765" l="0" r="0" t="1774"/>
          <a:stretch/>
        </p:blipFill>
        <p:spPr>
          <a:xfrm>
            <a:off x="432306" y="3764173"/>
            <a:ext cx="785567" cy="606900"/>
          </a:xfrm>
          <a:prstGeom prst="rect">
            <a:avLst/>
          </a:prstGeom>
          <a:noFill/>
          <a:ln>
            <a:noFill/>
          </a:ln>
        </p:spPr>
      </p:pic>
      <p:pic>
        <p:nvPicPr>
          <p:cNvPr id="1819" name="Google Shape;1819;p91"/>
          <p:cNvPicPr preferRelativeResize="0"/>
          <p:nvPr/>
        </p:nvPicPr>
        <p:blipFill>
          <a:blip r:embed="rId7">
            <a:alphaModFix/>
          </a:blip>
          <a:stretch>
            <a:fillRect/>
          </a:stretch>
        </p:blipFill>
        <p:spPr>
          <a:xfrm>
            <a:off x="5388300" y="2057326"/>
            <a:ext cx="3780300" cy="3024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pic>
        <p:nvPicPr>
          <p:cNvPr id="1082" name="Google Shape;1082;p6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83" name="Google Shape;1083;p61"/>
          <p:cNvSpPr txBox="1"/>
          <p:nvPr/>
        </p:nvSpPr>
        <p:spPr>
          <a:xfrm>
            <a:off x="3026625" y="454875"/>
            <a:ext cx="3481500" cy="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How confident are you in taking financial risks?</a:t>
            </a:r>
            <a:endParaRPr sz="2400">
              <a:solidFill>
                <a:srgbClr val="FFFFFF"/>
              </a:solidFill>
              <a:latin typeface="Roboto"/>
              <a:ea typeface="Roboto"/>
              <a:cs typeface="Roboto"/>
              <a:sym typeface="Roboto"/>
            </a:endParaRPr>
          </a:p>
        </p:txBody>
      </p:sp>
      <p:sp>
        <p:nvSpPr>
          <p:cNvPr id="1084" name="Google Shape;1084;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Sorting</a:t>
            </a:r>
            <a:endParaRPr/>
          </a:p>
        </p:txBody>
      </p:sp>
      <p:sp>
        <p:nvSpPr>
          <p:cNvPr id="1090" name="Google Shape;1090;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1" name="Google Shape;1091;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63"/>
          <p:cNvSpPr/>
          <p:nvPr/>
        </p:nvSpPr>
        <p:spPr>
          <a:xfrm>
            <a:off x="75" y="0"/>
            <a:ext cx="91440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Sorting</a:t>
            </a:r>
            <a:endParaRPr/>
          </a:p>
        </p:txBody>
      </p:sp>
      <p:sp>
        <p:nvSpPr>
          <p:cNvPr id="1098" name="Google Shape;1098;p63"/>
          <p:cNvSpPr txBox="1"/>
          <p:nvPr>
            <p:ph idx="1" type="subTitle"/>
          </p:nvPr>
        </p:nvSpPr>
        <p:spPr>
          <a:xfrm>
            <a:off x="0" y="675975"/>
            <a:ext cx="9144000" cy="811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Data is not always organized in the best way for analysis. Sometimes, data needs to be cleaned and sorted.</a:t>
            </a:r>
            <a:endParaRPr/>
          </a:p>
        </p:txBody>
      </p:sp>
      <p:sp>
        <p:nvSpPr>
          <p:cNvPr id="1099" name="Google Shape;1099;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100" name="Google Shape;1100;p63"/>
          <p:cNvGrpSpPr/>
          <p:nvPr/>
        </p:nvGrpSpPr>
        <p:grpSpPr>
          <a:xfrm>
            <a:off x="1083575" y="1557275"/>
            <a:ext cx="6814688" cy="3176425"/>
            <a:chOff x="1083575" y="1633475"/>
            <a:chExt cx="6814688" cy="3176425"/>
          </a:xfrm>
        </p:grpSpPr>
        <p:grpSp>
          <p:nvGrpSpPr>
            <p:cNvPr id="1101" name="Google Shape;1101;p63"/>
            <p:cNvGrpSpPr/>
            <p:nvPr/>
          </p:nvGrpSpPr>
          <p:grpSpPr>
            <a:xfrm>
              <a:off x="1083575" y="1633475"/>
              <a:ext cx="1171875" cy="3176425"/>
              <a:chOff x="1083575" y="1633475"/>
              <a:chExt cx="1171875" cy="3176425"/>
            </a:xfrm>
          </p:grpSpPr>
          <p:sp>
            <p:nvSpPr>
              <p:cNvPr id="1102" name="Google Shape;1102;p63"/>
              <p:cNvSpPr/>
              <p:nvPr/>
            </p:nvSpPr>
            <p:spPr>
              <a:xfrm>
                <a:off x="1955225" y="29776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3"/>
              <p:cNvSpPr/>
              <p:nvPr/>
            </p:nvSpPr>
            <p:spPr>
              <a:xfrm>
                <a:off x="1905775" y="294330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3"/>
              <p:cNvSpPr/>
              <p:nvPr/>
            </p:nvSpPr>
            <p:spPr>
              <a:xfrm>
                <a:off x="1315475" y="28978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3"/>
              <p:cNvSpPr/>
              <p:nvPr/>
            </p:nvSpPr>
            <p:spPr>
              <a:xfrm>
                <a:off x="1508875" y="29491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3"/>
              <p:cNvSpPr/>
              <p:nvPr/>
            </p:nvSpPr>
            <p:spPr>
              <a:xfrm>
                <a:off x="1622575" y="28701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3"/>
              <p:cNvSpPr/>
              <p:nvPr/>
            </p:nvSpPr>
            <p:spPr>
              <a:xfrm>
                <a:off x="1905775" y="20725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3"/>
              <p:cNvSpPr/>
              <p:nvPr/>
            </p:nvSpPr>
            <p:spPr>
              <a:xfrm>
                <a:off x="1928075" y="21561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3"/>
              <p:cNvSpPr/>
              <p:nvPr/>
            </p:nvSpPr>
            <p:spPr>
              <a:xfrm>
                <a:off x="1315475" y="18749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3"/>
              <p:cNvSpPr/>
              <p:nvPr/>
            </p:nvSpPr>
            <p:spPr>
              <a:xfrm>
                <a:off x="1327200" y="20231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3"/>
              <p:cNvSpPr/>
              <p:nvPr/>
            </p:nvSpPr>
            <p:spPr>
              <a:xfrm>
                <a:off x="1155875" y="20276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3"/>
              <p:cNvSpPr/>
              <p:nvPr/>
            </p:nvSpPr>
            <p:spPr>
              <a:xfrm>
                <a:off x="1327200" y="16334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3"/>
              <p:cNvSpPr/>
              <p:nvPr/>
            </p:nvSpPr>
            <p:spPr>
              <a:xfrm>
                <a:off x="1586575" y="18733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3"/>
              <p:cNvSpPr/>
              <p:nvPr/>
            </p:nvSpPr>
            <p:spPr>
              <a:xfrm>
                <a:off x="1758400" y="18969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3"/>
              <p:cNvSpPr/>
              <p:nvPr/>
            </p:nvSpPr>
            <p:spPr>
              <a:xfrm>
                <a:off x="1859025" y="23427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3"/>
              <p:cNvSpPr/>
              <p:nvPr/>
            </p:nvSpPr>
            <p:spPr>
              <a:xfrm>
                <a:off x="1901075" y="16846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3"/>
              <p:cNvSpPr/>
              <p:nvPr/>
            </p:nvSpPr>
            <p:spPr>
              <a:xfrm>
                <a:off x="1349275" y="218885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3"/>
              <p:cNvSpPr/>
              <p:nvPr/>
            </p:nvSpPr>
            <p:spPr>
              <a:xfrm>
                <a:off x="1083575" y="22846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3"/>
              <p:cNvSpPr/>
              <p:nvPr/>
            </p:nvSpPr>
            <p:spPr>
              <a:xfrm>
                <a:off x="1672775" y="27708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3"/>
              <p:cNvSpPr/>
              <p:nvPr/>
            </p:nvSpPr>
            <p:spPr>
              <a:xfrm>
                <a:off x="1771700" y="29062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3"/>
              <p:cNvSpPr/>
              <p:nvPr/>
            </p:nvSpPr>
            <p:spPr>
              <a:xfrm>
                <a:off x="1655000" y="30229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3"/>
              <p:cNvSpPr/>
              <p:nvPr/>
            </p:nvSpPr>
            <p:spPr>
              <a:xfrm>
                <a:off x="1432175" y="32800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3"/>
              <p:cNvSpPr/>
              <p:nvPr/>
            </p:nvSpPr>
            <p:spPr>
              <a:xfrm>
                <a:off x="1690550" y="35515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3"/>
              <p:cNvSpPr/>
              <p:nvPr/>
            </p:nvSpPr>
            <p:spPr>
              <a:xfrm>
                <a:off x="2056550" y="35921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3"/>
              <p:cNvSpPr/>
              <p:nvPr/>
            </p:nvSpPr>
            <p:spPr>
              <a:xfrm>
                <a:off x="2103675" y="37705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3"/>
              <p:cNvSpPr/>
              <p:nvPr/>
            </p:nvSpPr>
            <p:spPr>
              <a:xfrm>
                <a:off x="2126500" y="43281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3"/>
              <p:cNvSpPr/>
              <p:nvPr/>
            </p:nvSpPr>
            <p:spPr>
              <a:xfrm>
                <a:off x="1622575" y="44027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3"/>
              <p:cNvSpPr/>
              <p:nvPr/>
            </p:nvSpPr>
            <p:spPr>
              <a:xfrm>
                <a:off x="1107900" y="38524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p:nvPr/>
            </p:nvSpPr>
            <p:spPr>
              <a:xfrm>
                <a:off x="1807250" y="46932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3"/>
              <p:cNvSpPr/>
              <p:nvPr/>
            </p:nvSpPr>
            <p:spPr>
              <a:xfrm>
                <a:off x="1901075" y="45903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p:nvPr/>
            </p:nvSpPr>
            <p:spPr>
              <a:xfrm>
                <a:off x="1901075" y="44816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3"/>
              <p:cNvSpPr/>
              <p:nvPr/>
            </p:nvSpPr>
            <p:spPr>
              <a:xfrm>
                <a:off x="1315475" y="455342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3"/>
              <p:cNvSpPr/>
              <p:nvPr/>
            </p:nvSpPr>
            <p:spPr>
              <a:xfrm>
                <a:off x="1758400" y="435035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3"/>
              <p:cNvSpPr/>
              <p:nvPr/>
            </p:nvSpPr>
            <p:spPr>
              <a:xfrm>
                <a:off x="1901075" y="40802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3"/>
              <p:cNvSpPr/>
              <p:nvPr/>
            </p:nvSpPr>
            <p:spPr>
              <a:xfrm>
                <a:off x="1949975" y="42245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3"/>
              <p:cNvSpPr/>
              <p:nvPr/>
            </p:nvSpPr>
            <p:spPr>
              <a:xfrm>
                <a:off x="1901075" y="41681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3"/>
              <p:cNvSpPr/>
              <p:nvPr/>
            </p:nvSpPr>
            <p:spPr>
              <a:xfrm>
                <a:off x="1843900" y="41187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p:nvPr/>
            </p:nvSpPr>
            <p:spPr>
              <a:xfrm>
                <a:off x="1548875" y="410782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p:nvPr/>
            </p:nvSpPr>
            <p:spPr>
              <a:xfrm>
                <a:off x="1200275" y="36920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3"/>
              <p:cNvSpPr/>
              <p:nvPr/>
            </p:nvSpPr>
            <p:spPr>
              <a:xfrm>
                <a:off x="1315475" y="36538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3"/>
              <p:cNvSpPr/>
              <p:nvPr/>
            </p:nvSpPr>
            <p:spPr>
              <a:xfrm>
                <a:off x="1484825" y="362925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3"/>
              <p:cNvSpPr/>
              <p:nvPr/>
            </p:nvSpPr>
            <p:spPr>
              <a:xfrm>
                <a:off x="1818850" y="365562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3"/>
              <p:cNvSpPr/>
              <p:nvPr/>
            </p:nvSpPr>
            <p:spPr>
              <a:xfrm>
                <a:off x="2086900" y="327793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3"/>
              <p:cNvSpPr/>
              <p:nvPr/>
            </p:nvSpPr>
            <p:spPr>
              <a:xfrm>
                <a:off x="1465975" y="34753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p:nvPr/>
            </p:nvSpPr>
            <p:spPr>
              <a:xfrm>
                <a:off x="1093800" y="311733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p:nvPr/>
            </p:nvSpPr>
            <p:spPr>
              <a:xfrm>
                <a:off x="1327200" y="37087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3"/>
              <p:cNvSpPr/>
              <p:nvPr/>
            </p:nvSpPr>
            <p:spPr>
              <a:xfrm>
                <a:off x="1315475" y="36920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3"/>
              <p:cNvSpPr/>
              <p:nvPr/>
            </p:nvSpPr>
            <p:spPr>
              <a:xfrm>
                <a:off x="1126325" y="257955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3"/>
              <p:cNvSpPr/>
              <p:nvPr/>
            </p:nvSpPr>
            <p:spPr>
              <a:xfrm>
                <a:off x="2066675" y="257955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p:nvPr/>
            </p:nvSpPr>
            <p:spPr>
              <a:xfrm>
                <a:off x="2138750" y="26686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p:nvPr/>
            </p:nvSpPr>
            <p:spPr>
              <a:xfrm>
                <a:off x="1528175" y="218883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p:nvPr/>
            </p:nvSpPr>
            <p:spPr>
              <a:xfrm>
                <a:off x="2017775" y="20276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3"/>
              <p:cNvSpPr/>
              <p:nvPr/>
            </p:nvSpPr>
            <p:spPr>
              <a:xfrm>
                <a:off x="1315475" y="177995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3"/>
              <p:cNvSpPr/>
              <p:nvPr/>
            </p:nvSpPr>
            <p:spPr>
              <a:xfrm>
                <a:off x="1272575" y="20136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3"/>
              <p:cNvSpPr/>
              <p:nvPr/>
            </p:nvSpPr>
            <p:spPr>
              <a:xfrm>
                <a:off x="1368125" y="18958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3"/>
              <p:cNvSpPr/>
              <p:nvPr/>
            </p:nvSpPr>
            <p:spPr>
              <a:xfrm>
                <a:off x="1315475" y="19645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3"/>
              <p:cNvSpPr/>
              <p:nvPr/>
            </p:nvSpPr>
            <p:spPr>
              <a:xfrm>
                <a:off x="1456200" y="20231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3"/>
              <p:cNvSpPr/>
              <p:nvPr/>
            </p:nvSpPr>
            <p:spPr>
              <a:xfrm>
                <a:off x="2066675" y="21678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3"/>
              <p:cNvSpPr/>
              <p:nvPr/>
            </p:nvSpPr>
            <p:spPr>
              <a:xfrm>
                <a:off x="2041225" y="22845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3"/>
              <p:cNvSpPr/>
              <p:nvPr/>
            </p:nvSpPr>
            <p:spPr>
              <a:xfrm>
                <a:off x="2086900" y="24015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3"/>
              <p:cNvSpPr/>
              <p:nvPr/>
            </p:nvSpPr>
            <p:spPr>
              <a:xfrm>
                <a:off x="1224600" y="220902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3"/>
              <p:cNvSpPr/>
              <p:nvPr/>
            </p:nvSpPr>
            <p:spPr>
              <a:xfrm>
                <a:off x="2138750" y="29733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3"/>
              <p:cNvSpPr/>
              <p:nvPr/>
            </p:nvSpPr>
            <p:spPr>
              <a:xfrm>
                <a:off x="1315475" y="273442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3"/>
              <p:cNvSpPr/>
              <p:nvPr/>
            </p:nvSpPr>
            <p:spPr>
              <a:xfrm>
                <a:off x="1392175" y="28425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3"/>
              <p:cNvSpPr/>
              <p:nvPr/>
            </p:nvSpPr>
            <p:spPr>
              <a:xfrm>
                <a:off x="1484825" y="275131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3"/>
              <p:cNvSpPr/>
              <p:nvPr/>
            </p:nvSpPr>
            <p:spPr>
              <a:xfrm>
                <a:off x="1573850" y="28096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3"/>
              <p:cNvSpPr/>
              <p:nvPr/>
            </p:nvSpPr>
            <p:spPr>
              <a:xfrm>
                <a:off x="1315475" y="28425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3"/>
              <p:cNvSpPr/>
              <p:nvPr/>
            </p:nvSpPr>
            <p:spPr>
              <a:xfrm>
                <a:off x="1210500" y="29263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3"/>
              <p:cNvSpPr/>
              <p:nvPr/>
            </p:nvSpPr>
            <p:spPr>
              <a:xfrm>
                <a:off x="1315475" y="30612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3"/>
              <p:cNvSpPr/>
              <p:nvPr/>
            </p:nvSpPr>
            <p:spPr>
              <a:xfrm>
                <a:off x="1411475" y="30470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3"/>
              <p:cNvSpPr/>
              <p:nvPr/>
            </p:nvSpPr>
            <p:spPr>
              <a:xfrm>
                <a:off x="1901075" y="28462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3"/>
              <p:cNvSpPr/>
              <p:nvPr/>
            </p:nvSpPr>
            <p:spPr>
              <a:xfrm>
                <a:off x="1843900" y="29263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3"/>
              <p:cNvSpPr/>
              <p:nvPr/>
            </p:nvSpPr>
            <p:spPr>
              <a:xfrm>
                <a:off x="1898513" y="30908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3"/>
              <p:cNvSpPr/>
              <p:nvPr/>
            </p:nvSpPr>
            <p:spPr>
              <a:xfrm>
                <a:off x="1739263" y="34305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3"/>
              <p:cNvSpPr/>
              <p:nvPr/>
            </p:nvSpPr>
            <p:spPr>
              <a:xfrm>
                <a:off x="1508863" y="24852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3"/>
              <p:cNvSpPr/>
              <p:nvPr/>
            </p:nvSpPr>
            <p:spPr>
              <a:xfrm>
                <a:off x="1901075" y="22309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3"/>
              <p:cNvSpPr/>
              <p:nvPr/>
            </p:nvSpPr>
            <p:spPr>
              <a:xfrm>
                <a:off x="1975713" y="34784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3"/>
              <p:cNvSpPr/>
              <p:nvPr/>
            </p:nvSpPr>
            <p:spPr>
              <a:xfrm>
                <a:off x="2114563" y="40038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3"/>
              <p:cNvSpPr/>
              <p:nvPr/>
            </p:nvSpPr>
            <p:spPr>
              <a:xfrm>
                <a:off x="1243013" y="33408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3"/>
              <p:cNvSpPr/>
              <p:nvPr/>
            </p:nvSpPr>
            <p:spPr>
              <a:xfrm>
                <a:off x="1696375" y="40074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3"/>
              <p:cNvSpPr/>
              <p:nvPr/>
            </p:nvSpPr>
            <p:spPr>
              <a:xfrm>
                <a:off x="1905475" y="395702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3"/>
              <p:cNvSpPr/>
              <p:nvPr/>
            </p:nvSpPr>
            <p:spPr>
              <a:xfrm>
                <a:off x="2009800" y="38872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3"/>
              <p:cNvSpPr/>
              <p:nvPr/>
            </p:nvSpPr>
            <p:spPr>
              <a:xfrm>
                <a:off x="1126325" y="40010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3"/>
              <p:cNvSpPr/>
              <p:nvPr/>
            </p:nvSpPr>
            <p:spPr>
              <a:xfrm>
                <a:off x="1315475" y="42989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3"/>
              <p:cNvSpPr/>
              <p:nvPr/>
            </p:nvSpPr>
            <p:spPr>
              <a:xfrm>
                <a:off x="1997875" y="44074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3"/>
              <p:cNvSpPr/>
              <p:nvPr/>
            </p:nvSpPr>
            <p:spPr>
              <a:xfrm>
                <a:off x="1894225" y="43530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3"/>
              <p:cNvSpPr/>
              <p:nvPr/>
            </p:nvSpPr>
            <p:spPr>
              <a:xfrm>
                <a:off x="1536938" y="42848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3"/>
              <p:cNvSpPr/>
              <p:nvPr/>
            </p:nvSpPr>
            <p:spPr>
              <a:xfrm>
                <a:off x="1247275" y="44576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3"/>
              <p:cNvSpPr/>
              <p:nvPr/>
            </p:nvSpPr>
            <p:spPr>
              <a:xfrm>
                <a:off x="1315475" y="44448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3"/>
              <p:cNvSpPr/>
              <p:nvPr/>
            </p:nvSpPr>
            <p:spPr>
              <a:xfrm>
                <a:off x="1315463" y="39337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3"/>
              <p:cNvSpPr/>
              <p:nvPr/>
            </p:nvSpPr>
            <p:spPr>
              <a:xfrm>
                <a:off x="1434913" y="43910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3"/>
              <p:cNvSpPr/>
              <p:nvPr/>
            </p:nvSpPr>
            <p:spPr>
              <a:xfrm>
                <a:off x="1294763" y="42765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3"/>
              <p:cNvSpPr/>
              <p:nvPr/>
            </p:nvSpPr>
            <p:spPr>
              <a:xfrm>
                <a:off x="1315475" y="40039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3"/>
              <p:cNvSpPr/>
              <p:nvPr/>
            </p:nvSpPr>
            <p:spPr>
              <a:xfrm>
                <a:off x="1368125" y="39051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3"/>
              <p:cNvSpPr/>
              <p:nvPr/>
            </p:nvSpPr>
            <p:spPr>
              <a:xfrm>
                <a:off x="1272575" y="386265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3"/>
              <p:cNvSpPr/>
              <p:nvPr/>
            </p:nvSpPr>
            <p:spPr>
              <a:xfrm>
                <a:off x="1315475" y="38087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3"/>
              <p:cNvSpPr/>
              <p:nvPr/>
            </p:nvSpPr>
            <p:spPr>
              <a:xfrm>
                <a:off x="1859025" y="377932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3"/>
              <p:cNvSpPr/>
              <p:nvPr/>
            </p:nvSpPr>
            <p:spPr>
              <a:xfrm>
                <a:off x="1901075" y="374595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3"/>
              <p:cNvSpPr/>
              <p:nvPr/>
            </p:nvSpPr>
            <p:spPr>
              <a:xfrm>
                <a:off x="1924525" y="36788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3"/>
              <p:cNvSpPr/>
              <p:nvPr/>
            </p:nvSpPr>
            <p:spPr>
              <a:xfrm>
                <a:off x="1818850" y="38872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3"/>
              <p:cNvSpPr/>
              <p:nvPr/>
            </p:nvSpPr>
            <p:spPr>
              <a:xfrm>
                <a:off x="1901075" y="38390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3"/>
              <p:cNvSpPr/>
              <p:nvPr/>
            </p:nvSpPr>
            <p:spPr>
              <a:xfrm>
                <a:off x="1949975" y="18874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3"/>
              <p:cNvSpPr/>
              <p:nvPr/>
            </p:nvSpPr>
            <p:spPr>
              <a:xfrm>
                <a:off x="1905775" y="19140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3"/>
              <p:cNvSpPr/>
              <p:nvPr/>
            </p:nvSpPr>
            <p:spPr>
              <a:xfrm>
                <a:off x="1901075" y="20136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3"/>
              <p:cNvSpPr/>
              <p:nvPr/>
            </p:nvSpPr>
            <p:spPr>
              <a:xfrm>
                <a:off x="1901075" y="184913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3"/>
              <p:cNvSpPr/>
              <p:nvPr/>
            </p:nvSpPr>
            <p:spPr>
              <a:xfrm>
                <a:off x="1727200" y="20511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3"/>
              <p:cNvSpPr/>
              <p:nvPr/>
            </p:nvSpPr>
            <p:spPr>
              <a:xfrm>
                <a:off x="1548875" y="235090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a:off x="1724975" y="22608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3"/>
              <p:cNvSpPr/>
              <p:nvPr/>
            </p:nvSpPr>
            <p:spPr>
              <a:xfrm>
                <a:off x="1641700" y="218885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3"/>
              <p:cNvSpPr/>
              <p:nvPr/>
            </p:nvSpPr>
            <p:spPr>
              <a:xfrm>
                <a:off x="1655000" y="24015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3"/>
              <p:cNvSpPr/>
              <p:nvPr/>
            </p:nvSpPr>
            <p:spPr>
              <a:xfrm>
                <a:off x="1789475" y="21678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p:nvPr/>
            </p:nvSpPr>
            <p:spPr>
              <a:xfrm>
                <a:off x="1327200" y="24235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3"/>
              <p:cNvSpPr/>
              <p:nvPr/>
            </p:nvSpPr>
            <p:spPr>
              <a:xfrm>
                <a:off x="1411463" y="23787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3"/>
              <p:cNvSpPr/>
              <p:nvPr/>
            </p:nvSpPr>
            <p:spPr>
              <a:xfrm>
                <a:off x="1389275" y="248521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3"/>
              <p:cNvSpPr/>
              <p:nvPr/>
            </p:nvSpPr>
            <p:spPr>
              <a:xfrm>
                <a:off x="1317600" y="258987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3"/>
              <p:cNvSpPr/>
              <p:nvPr/>
            </p:nvSpPr>
            <p:spPr>
              <a:xfrm>
                <a:off x="1339500" y="263812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3"/>
              <p:cNvSpPr/>
              <p:nvPr/>
            </p:nvSpPr>
            <p:spPr>
              <a:xfrm>
                <a:off x="1573850" y="261827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3"/>
              <p:cNvSpPr/>
              <p:nvPr/>
            </p:nvSpPr>
            <p:spPr>
              <a:xfrm>
                <a:off x="1707050" y="25158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3"/>
              <p:cNvSpPr/>
              <p:nvPr/>
            </p:nvSpPr>
            <p:spPr>
              <a:xfrm>
                <a:off x="1975725" y="24052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3"/>
              <p:cNvSpPr/>
              <p:nvPr/>
            </p:nvSpPr>
            <p:spPr>
              <a:xfrm>
                <a:off x="1905225" y="24769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3"/>
              <p:cNvSpPr/>
              <p:nvPr/>
            </p:nvSpPr>
            <p:spPr>
              <a:xfrm>
                <a:off x="1870950" y="24493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3"/>
              <p:cNvSpPr/>
              <p:nvPr/>
            </p:nvSpPr>
            <p:spPr>
              <a:xfrm>
                <a:off x="1789475" y="26314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3"/>
              <p:cNvSpPr/>
              <p:nvPr/>
            </p:nvSpPr>
            <p:spPr>
              <a:xfrm>
                <a:off x="1905225" y="266160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3"/>
              <p:cNvSpPr/>
              <p:nvPr/>
            </p:nvSpPr>
            <p:spPr>
              <a:xfrm>
                <a:off x="1888400" y="269625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3"/>
              <p:cNvSpPr/>
              <p:nvPr/>
            </p:nvSpPr>
            <p:spPr>
              <a:xfrm>
                <a:off x="1905763" y="27859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3"/>
              <p:cNvSpPr/>
              <p:nvPr/>
            </p:nvSpPr>
            <p:spPr>
              <a:xfrm>
                <a:off x="2013575" y="27839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3"/>
              <p:cNvSpPr/>
              <p:nvPr/>
            </p:nvSpPr>
            <p:spPr>
              <a:xfrm>
                <a:off x="1178075" y="28127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3"/>
              <p:cNvSpPr/>
              <p:nvPr/>
            </p:nvSpPr>
            <p:spPr>
              <a:xfrm>
                <a:off x="1641700" y="32872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3"/>
              <p:cNvSpPr/>
              <p:nvPr/>
            </p:nvSpPr>
            <p:spPr>
              <a:xfrm>
                <a:off x="1155875" y="335870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3"/>
              <p:cNvSpPr/>
              <p:nvPr/>
            </p:nvSpPr>
            <p:spPr>
              <a:xfrm>
                <a:off x="1140800" y="345755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3"/>
              <p:cNvSpPr/>
              <p:nvPr/>
            </p:nvSpPr>
            <p:spPr>
              <a:xfrm>
                <a:off x="1593488" y="382967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3"/>
              <p:cNvSpPr/>
              <p:nvPr/>
            </p:nvSpPr>
            <p:spPr>
              <a:xfrm>
                <a:off x="1294763" y="410515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3"/>
              <p:cNvSpPr/>
              <p:nvPr/>
            </p:nvSpPr>
            <p:spPr>
              <a:xfrm>
                <a:off x="1465963" y="461090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3"/>
              <p:cNvSpPr/>
              <p:nvPr/>
            </p:nvSpPr>
            <p:spPr>
              <a:xfrm>
                <a:off x="1179663" y="44027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3"/>
              <p:cNvSpPr/>
              <p:nvPr/>
            </p:nvSpPr>
            <p:spPr>
              <a:xfrm>
                <a:off x="1257488" y="35446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63"/>
            <p:cNvGrpSpPr/>
            <p:nvPr/>
          </p:nvGrpSpPr>
          <p:grpSpPr>
            <a:xfrm>
              <a:off x="3916088" y="1750163"/>
              <a:ext cx="1168038" cy="3043938"/>
              <a:chOff x="3916088" y="1750163"/>
              <a:chExt cx="1168038" cy="3043938"/>
            </a:xfrm>
          </p:grpSpPr>
          <p:sp>
            <p:nvSpPr>
              <p:cNvPr id="1237" name="Google Shape;1237;p63"/>
              <p:cNvSpPr/>
              <p:nvPr/>
            </p:nvSpPr>
            <p:spPr>
              <a:xfrm>
                <a:off x="4963725" y="19064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3"/>
              <p:cNvSpPr/>
              <p:nvPr/>
            </p:nvSpPr>
            <p:spPr>
              <a:xfrm>
                <a:off x="4963713" y="41651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3"/>
              <p:cNvSpPr/>
              <p:nvPr/>
            </p:nvSpPr>
            <p:spPr>
              <a:xfrm>
                <a:off x="4960238" y="376042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3"/>
              <p:cNvSpPr/>
              <p:nvPr/>
            </p:nvSpPr>
            <p:spPr>
              <a:xfrm>
                <a:off x="4536875" y="37827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3"/>
              <p:cNvSpPr/>
              <p:nvPr/>
            </p:nvSpPr>
            <p:spPr>
              <a:xfrm>
                <a:off x="4967425" y="21322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3"/>
              <p:cNvSpPr/>
              <p:nvPr/>
            </p:nvSpPr>
            <p:spPr>
              <a:xfrm>
                <a:off x="4335438" y="41312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3"/>
              <p:cNvSpPr/>
              <p:nvPr/>
            </p:nvSpPr>
            <p:spPr>
              <a:xfrm>
                <a:off x="4335438" y="376765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3"/>
              <p:cNvSpPr/>
              <p:nvPr/>
            </p:nvSpPr>
            <p:spPr>
              <a:xfrm>
                <a:off x="4556325" y="43307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3"/>
              <p:cNvSpPr/>
              <p:nvPr/>
            </p:nvSpPr>
            <p:spPr>
              <a:xfrm>
                <a:off x="4333000" y="301885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a:off x="4333000" y="29263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3"/>
              <p:cNvSpPr/>
              <p:nvPr/>
            </p:nvSpPr>
            <p:spPr>
              <a:xfrm>
                <a:off x="4333000" y="21325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3"/>
              <p:cNvSpPr/>
              <p:nvPr/>
            </p:nvSpPr>
            <p:spPr>
              <a:xfrm>
                <a:off x="4333000" y="19916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3"/>
              <p:cNvSpPr/>
              <p:nvPr/>
            </p:nvSpPr>
            <p:spPr>
              <a:xfrm>
                <a:off x="3916100" y="251585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3"/>
              <p:cNvSpPr/>
              <p:nvPr/>
            </p:nvSpPr>
            <p:spPr>
              <a:xfrm>
                <a:off x="3916100" y="21325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3916088" y="20072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a:off x="3916100" y="17566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3"/>
              <p:cNvSpPr/>
              <p:nvPr/>
            </p:nvSpPr>
            <p:spPr>
              <a:xfrm>
                <a:off x="3916100" y="18851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a:off x="4121525" y="17566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a:off x="4326950" y="17566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3"/>
              <p:cNvSpPr/>
              <p:nvPr/>
            </p:nvSpPr>
            <p:spPr>
              <a:xfrm>
                <a:off x="4121525" y="18851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4333000" y="190642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4543275" y="17501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4121525" y="20072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4121525" y="226207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p:nvPr/>
            </p:nvSpPr>
            <p:spPr>
              <a:xfrm>
                <a:off x="3916100" y="226153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3"/>
              <p:cNvSpPr/>
              <p:nvPr/>
            </p:nvSpPr>
            <p:spPr>
              <a:xfrm>
                <a:off x="4121525" y="21325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3"/>
              <p:cNvSpPr/>
              <p:nvPr/>
            </p:nvSpPr>
            <p:spPr>
              <a:xfrm>
                <a:off x="4333000" y="20923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3"/>
              <p:cNvSpPr/>
              <p:nvPr/>
            </p:nvSpPr>
            <p:spPr>
              <a:xfrm>
                <a:off x="4549350" y="20072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3"/>
              <p:cNvSpPr/>
              <p:nvPr/>
            </p:nvSpPr>
            <p:spPr>
              <a:xfrm>
                <a:off x="4544475" y="20449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3"/>
              <p:cNvSpPr/>
              <p:nvPr/>
            </p:nvSpPr>
            <p:spPr>
              <a:xfrm>
                <a:off x="3916088" y="23886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3"/>
              <p:cNvSpPr/>
              <p:nvPr/>
            </p:nvSpPr>
            <p:spPr>
              <a:xfrm>
                <a:off x="4121513" y="23886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3"/>
              <p:cNvSpPr/>
              <p:nvPr/>
            </p:nvSpPr>
            <p:spPr>
              <a:xfrm>
                <a:off x="4326938" y="22999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4543275" y="22999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3"/>
              <p:cNvSpPr/>
              <p:nvPr/>
            </p:nvSpPr>
            <p:spPr>
              <a:xfrm>
                <a:off x="4121525" y="25153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3"/>
              <p:cNvSpPr/>
              <p:nvPr/>
            </p:nvSpPr>
            <p:spPr>
              <a:xfrm>
                <a:off x="4121525" y="264195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3916088" y="26429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a:off x="4333000" y="254490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p:nvPr/>
            </p:nvSpPr>
            <p:spPr>
              <a:xfrm>
                <a:off x="4333000" y="272957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3"/>
              <p:cNvSpPr/>
              <p:nvPr/>
            </p:nvSpPr>
            <p:spPr>
              <a:xfrm>
                <a:off x="3916100" y="277015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3"/>
              <p:cNvSpPr/>
              <p:nvPr/>
            </p:nvSpPr>
            <p:spPr>
              <a:xfrm>
                <a:off x="3916100" y="28973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3"/>
              <p:cNvSpPr/>
              <p:nvPr/>
            </p:nvSpPr>
            <p:spPr>
              <a:xfrm>
                <a:off x="3916100" y="30207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4121525" y="34063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4121525" y="35371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4543275" y="32981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4121525" y="36595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4333000" y="381705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3"/>
              <p:cNvSpPr/>
              <p:nvPr/>
            </p:nvSpPr>
            <p:spPr>
              <a:xfrm>
                <a:off x="4333000" y="39051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4549350" y="38524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3916100" y="31515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3"/>
              <p:cNvSpPr/>
              <p:nvPr/>
            </p:nvSpPr>
            <p:spPr>
              <a:xfrm>
                <a:off x="4543275" y="24954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4549350" y="257953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4332988" y="286172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3"/>
              <p:cNvSpPr/>
              <p:nvPr/>
            </p:nvSpPr>
            <p:spPr>
              <a:xfrm>
                <a:off x="4121513" y="27694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3"/>
              <p:cNvSpPr/>
              <p:nvPr/>
            </p:nvSpPr>
            <p:spPr>
              <a:xfrm>
                <a:off x="4121525" y="28975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4121525" y="30241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3"/>
              <p:cNvSpPr/>
              <p:nvPr/>
            </p:nvSpPr>
            <p:spPr>
              <a:xfrm>
                <a:off x="4544463" y="27065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4544463" y="281272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4544463" y="29486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3"/>
              <p:cNvSpPr/>
              <p:nvPr/>
            </p:nvSpPr>
            <p:spPr>
              <a:xfrm>
                <a:off x="4332988" y="31637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3"/>
              <p:cNvSpPr/>
              <p:nvPr/>
            </p:nvSpPr>
            <p:spPr>
              <a:xfrm>
                <a:off x="4121513" y="31519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3916088" y="32824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3916100" y="34058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3"/>
              <p:cNvSpPr/>
              <p:nvPr/>
            </p:nvSpPr>
            <p:spPr>
              <a:xfrm>
                <a:off x="4121525" y="32767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p:nvPr/>
            </p:nvSpPr>
            <p:spPr>
              <a:xfrm>
                <a:off x="3916100" y="37873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3916100" y="39144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4116650" y="39144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3"/>
              <p:cNvSpPr/>
              <p:nvPr/>
            </p:nvSpPr>
            <p:spPr>
              <a:xfrm>
                <a:off x="3916100" y="35311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3"/>
              <p:cNvSpPr/>
              <p:nvPr/>
            </p:nvSpPr>
            <p:spPr>
              <a:xfrm>
                <a:off x="3916088" y="36620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3"/>
              <p:cNvSpPr/>
              <p:nvPr/>
            </p:nvSpPr>
            <p:spPr>
              <a:xfrm>
                <a:off x="3916088" y="40416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3"/>
              <p:cNvSpPr/>
              <p:nvPr/>
            </p:nvSpPr>
            <p:spPr>
              <a:xfrm>
                <a:off x="3916100" y="41687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3"/>
              <p:cNvSpPr/>
              <p:nvPr/>
            </p:nvSpPr>
            <p:spPr>
              <a:xfrm>
                <a:off x="3916100" y="42922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3"/>
              <p:cNvSpPr/>
              <p:nvPr/>
            </p:nvSpPr>
            <p:spPr>
              <a:xfrm>
                <a:off x="4121525" y="42922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3"/>
              <p:cNvSpPr/>
              <p:nvPr/>
            </p:nvSpPr>
            <p:spPr>
              <a:xfrm>
                <a:off x="4333000" y="424605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3"/>
              <p:cNvSpPr/>
              <p:nvPr/>
            </p:nvSpPr>
            <p:spPr>
              <a:xfrm>
                <a:off x="4543275" y="40504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p:nvPr/>
            </p:nvSpPr>
            <p:spPr>
              <a:xfrm>
                <a:off x="3916100" y="44230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3"/>
              <p:cNvSpPr/>
              <p:nvPr/>
            </p:nvSpPr>
            <p:spPr>
              <a:xfrm>
                <a:off x="4116638" y="40416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3"/>
              <p:cNvSpPr/>
              <p:nvPr/>
            </p:nvSpPr>
            <p:spPr>
              <a:xfrm>
                <a:off x="4329950" y="40136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p:nvPr/>
            </p:nvSpPr>
            <p:spPr>
              <a:xfrm>
                <a:off x="4329950" y="40647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3"/>
              <p:cNvSpPr/>
              <p:nvPr/>
            </p:nvSpPr>
            <p:spPr>
              <a:xfrm>
                <a:off x="4329950" y="44156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3"/>
              <p:cNvSpPr/>
              <p:nvPr/>
            </p:nvSpPr>
            <p:spPr>
              <a:xfrm>
                <a:off x="4123025" y="44156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3"/>
              <p:cNvSpPr/>
              <p:nvPr/>
            </p:nvSpPr>
            <p:spPr>
              <a:xfrm>
                <a:off x="4543250" y="41471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3"/>
              <p:cNvSpPr/>
              <p:nvPr/>
            </p:nvSpPr>
            <p:spPr>
              <a:xfrm>
                <a:off x="4543250" y="39635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3"/>
              <p:cNvSpPr/>
              <p:nvPr/>
            </p:nvSpPr>
            <p:spPr>
              <a:xfrm>
                <a:off x="4543275" y="43307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3"/>
              <p:cNvSpPr/>
              <p:nvPr/>
            </p:nvSpPr>
            <p:spPr>
              <a:xfrm>
                <a:off x="4536875" y="439325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3"/>
              <p:cNvSpPr/>
              <p:nvPr/>
            </p:nvSpPr>
            <p:spPr>
              <a:xfrm>
                <a:off x="4116638" y="41651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4116638" y="45462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3"/>
              <p:cNvSpPr/>
              <p:nvPr/>
            </p:nvSpPr>
            <p:spPr>
              <a:xfrm>
                <a:off x="3916088" y="45462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3"/>
              <p:cNvSpPr/>
              <p:nvPr/>
            </p:nvSpPr>
            <p:spPr>
              <a:xfrm>
                <a:off x="4116638" y="46767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3"/>
              <p:cNvSpPr/>
              <p:nvPr/>
            </p:nvSpPr>
            <p:spPr>
              <a:xfrm>
                <a:off x="4329938" y="45615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4329938" y="467505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3"/>
              <p:cNvSpPr/>
              <p:nvPr/>
            </p:nvSpPr>
            <p:spPr>
              <a:xfrm>
                <a:off x="4536875" y="46168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3"/>
              <p:cNvSpPr/>
              <p:nvPr/>
            </p:nvSpPr>
            <p:spPr>
              <a:xfrm>
                <a:off x="3916100" y="4677400"/>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3"/>
              <p:cNvSpPr/>
              <p:nvPr/>
            </p:nvSpPr>
            <p:spPr>
              <a:xfrm>
                <a:off x="4759588" y="17501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3"/>
              <p:cNvSpPr/>
              <p:nvPr/>
            </p:nvSpPr>
            <p:spPr>
              <a:xfrm>
                <a:off x="4754138" y="23508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3"/>
              <p:cNvSpPr/>
              <p:nvPr/>
            </p:nvSpPr>
            <p:spPr>
              <a:xfrm>
                <a:off x="4759600" y="18749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3"/>
              <p:cNvSpPr/>
              <p:nvPr/>
            </p:nvSpPr>
            <p:spPr>
              <a:xfrm>
                <a:off x="4759600" y="199162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3"/>
              <p:cNvSpPr/>
              <p:nvPr/>
            </p:nvSpPr>
            <p:spPr>
              <a:xfrm>
                <a:off x="4967425" y="1964500"/>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3"/>
              <p:cNvSpPr/>
              <p:nvPr/>
            </p:nvSpPr>
            <p:spPr>
              <a:xfrm>
                <a:off x="4965025" y="17566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4965025" y="209232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3"/>
              <p:cNvSpPr/>
              <p:nvPr/>
            </p:nvSpPr>
            <p:spPr>
              <a:xfrm>
                <a:off x="4757188" y="211291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3"/>
              <p:cNvSpPr/>
              <p:nvPr/>
            </p:nvSpPr>
            <p:spPr>
              <a:xfrm>
                <a:off x="4754150" y="28314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a:off x="4967425" y="25448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3"/>
              <p:cNvSpPr/>
              <p:nvPr/>
            </p:nvSpPr>
            <p:spPr>
              <a:xfrm>
                <a:off x="4967425" y="27295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4758388" y="25888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3"/>
              <p:cNvSpPr/>
              <p:nvPr/>
            </p:nvSpPr>
            <p:spPr>
              <a:xfrm>
                <a:off x="4757188" y="27101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3"/>
              <p:cNvSpPr/>
              <p:nvPr/>
            </p:nvSpPr>
            <p:spPr>
              <a:xfrm>
                <a:off x="4754150" y="294330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3"/>
              <p:cNvSpPr/>
              <p:nvPr/>
            </p:nvSpPr>
            <p:spPr>
              <a:xfrm>
                <a:off x="4967425" y="29263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4965013" y="28617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3"/>
              <p:cNvSpPr/>
              <p:nvPr/>
            </p:nvSpPr>
            <p:spPr>
              <a:xfrm>
                <a:off x="4967425" y="30207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a:off x="4754150" y="223191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4757188" y="2469875"/>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4965013" y="31636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p:nvPr/>
            </p:nvSpPr>
            <p:spPr>
              <a:xfrm>
                <a:off x="4757188" y="306481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3"/>
              <p:cNvSpPr/>
              <p:nvPr/>
            </p:nvSpPr>
            <p:spPr>
              <a:xfrm>
                <a:off x="4754138" y="31863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3"/>
              <p:cNvSpPr/>
              <p:nvPr/>
            </p:nvSpPr>
            <p:spPr>
              <a:xfrm>
                <a:off x="4758388" y="33078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3"/>
              <p:cNvSpPr/>
              <p:nvPr/>
            </p:nvSpPr>
            <p:spPr>
              <a:xfrm>
                <a:off x="4757188" y="34293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4758388" y="35509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4124550" y="37893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3"/>
              <p:cNvSpPr/>
              <p:nvPr/>
            </p:nvSpPr>
            <p:spPr>
              <a:xfrm>
                <a:off x="4758388" y="36625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4753500" y="38956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3"/>
              <p:cNvSpPr/>
              <p:nvPr/>
            </p:nvSpPr>
            <p:spPr>
              <a:xfrm>
                <a:off x="4754788" y="37736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3"/>
              <p:cNvSpPr/>
              <p:nvPr/>
            </p:nvSpPr>
            <p:spPr>
              <a:xfrm>
                <a:off x="4754788" y="401762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3"/>
              <p:cNvSpPr/>
              <p:nvPr/>
            </p:nvSpPr>
            <p:spPr>
              <a:xfrm>
                <a:off x="4753500" y="41395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a:off x="4757188" y="42615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p:nvPr/>
            </p:nvSpPr>
            <p:spPr>
              <a:xfrm>
                <a:off x="4960238" y="381703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3"/>
              <p:cNvSpPr/>
              <p:nvPr/>
            </p:nvSpPr>
            <p:spPr>
              <a:xfrm>
                <a:off x="4960238" y="39091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3"/>
              <p:cNvSpPr/>
              <p:nvPr/>
            </p:nvSpPr>
            <p:spPr>
              <a:xfrm>
                <a:off x="4966325" y="40136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3"/>
              <p:cNvSpPr/>
              <p:nvPr/>
            </p:nvSpPr>
            <p:spPr>
              <a:xfrm>
                <a:off x="4966325" y="40769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4960238" y="42446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3"/>
              <p:cNvSpPr/>
              <p:nvPr/>
            </p:nvSpPr>
            <p:spPr>
              <a:xfrm>
                <a:off x="4754788" y="438355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3"/>
              <p:cNvSpPr/>
              <p:nvPr/>
            </p:nvSpPr>
            <p:spPr>
              <a:xfrm>
                <a:off x="4753500" y="45055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p:nvPr/>
            </p:nvSpPr>
            <p:spPr>
              <a:xfrm>
                <a:off x="4966325" y="44124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3"/>
              <p:cNvSpPr/>
              <p:nvPr/>
            </p:nvSpPr>
            <p:spPr>
              <a:xfrm>
                <a:off x="4963713" y="4569775"/>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3"/>
              <p:cNvSpPr/>
              <p:nvPr/>
            </p:nvSpPr>
            <p:spPr>
              <a:xfrm>
                <a:off x="4963713" y="4672350"/>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1371" name="Google Shape;1371;p63"/>
            <p:cNvGrpSpPr/>
            <p:nvPr/>
          </p:nvGrpSpPr>
          <p:grpSpPr>
            <a:xfrm>
              <a:off x="6729925" y="1753913"/>
              <a:ext cx="1168338" cy="3034700"/>
              <a:chOff x="6729925" y="1753913"/>
              <a:chExt cx="1168338" cy="3034700"/>
            </a:xfrm>
          </p:grpSpPr>
          <p:sp>
            <p:nvSpPr>
              <p:cNvPr id="1372" name="Google Shape;1372;p63"/>
              <p:cNvSpPr/>
              <p:nvPr/>
            </p:nvSpPr>
            <p:spPr>
              <a:xfrm>
                <a:off x="6736300" y="17566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p:cNvSpPr/>
              <p:nvPr/>
            </p:nvSpPr>
            <p:spPr>
              <a:xfrm>
                <a:off x="7781563" y="17566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3"/>
              <p:cNvSpPr/>
              <p:nvPr/>
            </p:nvSpPr>
            <p:spPr>
              <a:xfrm>
                <a:off x="7361025" y="17566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3"/>
              <p:cNvSpPr/>
              <p:nvPr/>
            </p:nvSpPr>
            <p:spPr>
              <a:xfrm>
                <a:off x="7151375" y="175391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3"/>
              <p:cNvSpPr/>
              <p:nvPr/>
            </p:nvSpPr>
            <p:spPr>
              <a:xfrm>
                <a:off x="7574925" y="17566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3"/>
              <p:cNvSpPr/>
              <p:nvPr/>
            </p:nvSpPr>
            <p:spPr>
              <a:xfrm>
                <a:off x="6941713" y="17566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3"/>
              <p:cNvSpPr/>
              <p:nvPr/>
            </p:nvSpPr>
            <p:spPr>
              <a:xfrm>
                <a:off x="7781563" y="18851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3"/>
              <p:cNvSpPr/>
              <p:nvPr/>
            </p:nvSpPr>
            <p:spPr>
              <a:xfrm>
                <a:off x="7361025" y="18851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3"/>
              <p:cNvSpPr/>
              <p:nvPr/>
            </p:nvSpPr>
            <p:spPr>
              <a:xfrm>
                <a:off x="7147125" y="18851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3"/>
              <p:cNvSpPr/>
              <p:nvPr/>
            </p:nvSpPr>
            <p:spPr>
              <a:xfrm>
                <a:off x="7574925" y="18851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3"/>
              <p:cNvSpPr/>
              <p:nvPr/>
            </p:nvSpPr>
            <p:spPr>
              <a:xfrm>
                <a:off x="7781563" y="20082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3"/>
              <p:cNvSpPr/>
              <p:nvPr/>
            </p:nvSpPr>
            <p:spPr>
              <a:xfrm>
                <a:off x="7361025" y="20082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3"/>
              <p:cNvSpPr/>
              <p:nvPr/>
            </p:nvSpPr>
            <p:spPr>
              <a:xfrm>
                <a:off x="7147125" y="20082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3"/>
              <p:cNvSpPr/>
              <p:nvPr/>
            </p:nvSpPr>
            <p:spPr>
              <a:xfrm>
                <a:off x="7574925" y="20082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3"/>
              <p:cNvSpPr/>
              <p:nvPr/>
            </p:nvSpPr>
            <p:spPr>
              <a:xfrm>
                <a:off x="7781563" y="21367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3"/>
              <p:cNvSpPr/>
              <p:nvPr/>
            </p:nvSpPr>
            <p:spPr>
              <a:xfrm>
                <a:off x="7361025" y="21367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3"/>
              <p:cNvSpPr/>
              <p:nvPr/>
            </p:nvSpPr>
            <p:spPr>
              <a:xfrm>
                <a:off x="7147125" y="21367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3"/>
              <p:cNvSpPr/>
              <p:nvPr/>
            </p:nvSpPr>
            <p:spPr>
              <a:xfrm>
                <a:off x="7574925" y="21367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3"/>
              <p:cNvSpPr/>
              <p:nvPr/>
            </p:nvSpPr>
            <p:spPr>
              <a:xfrm>
                <a:off x="7781563" y="22593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3"/>
              <p:cNvSpPr/>
              <p:nvPr/>
            </p:nvSpPr>
            <p:spPr>
              <a:xfrm>
                <a:off x="7361025" y="22592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3"/>
              <p:cNvSpPr/>
              <p:nvPr/>
            </p:nvSpPr>
            <p:spPr>
              <a:xfrm>
                <a:off x="7147125" y="22592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3"/>
              <p:cNvSpPr/>
              <p:nvPr/>
            </p:nvSpPr>
            <p:spPr>
              <a:xfrm>
                <a:off x="7574925" y="22592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p:nvPr/>
            </p:nvSpPr>
            <p:spPr>
              <a:xfrm>
                <a:off x="7781563" y="23878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3"/>
              <p:cNvSpPr/>
              <p:nvPr/>
            </p:nvSpPr>
            <p:spPr>
              <a:xfrm>
                <a:off x="7361025" y="23877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3"/>
              <p:cNvSpPr/>
              <p:nvPr/>
            </p:nvSpPr>
            <p:spPr>
              <a:xfrm>
                <a:off x="7147125" y="23877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3"/>
              <p:cNvSpPr/>
              <p:nvPr/>
            </p:nvSpPr>
            <p:spPr>
              <a:xfrm>
                <a:off x="7574925" y="23877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
              <p:cNvSpPr/>
              <p:nvPr/>
            </p:nvSpPr>
            <p:spPr>
              <a:xfrm>
                <a:off x="7781563" y="25109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3"/>
              <p:cNvSpPr/>
              <p:nvPr/>
            </p:nvSpPr>
            <p:spPr>
              <a:xfrm>
                <a:off x="7361025" y="25108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3"/>
              <p:cNvSpPr/>
              <p:nvPr/>
            </p:nvSpPr>
            <p:spPr>
              <a:xfrm>
                <a:off x="7147125" y="25108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3"/>
              <p:cNvSpPr/>
              <p:nvPr/>
            </p:nvSpPr>
            <p:spPr>
              <a:xfrm>
                <a:off x="7574925" y="25108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3"/>
              <p:cNvSpPr/>
              <p:nvPr/>
            </p:nvSpPr>
            <p:spPr>
              <a:xfrm>
                <a:off x="7781563" y="26394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3"/>
              <p:cNvSpPr/>
              <p:nvPr/>
            </p:nvSpPr>
            <p:spPr>
              <a:xfrm>
                <a:off x="7361025" y="26393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3"/>
              <p:cNvSpPr/>
              <p:nvPr/>
            </p:nvSpPr>
            <p:spPr>
              <a:xfrm>
                <a:off x="7147125" y="26393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3"/>
              <p:cNvSpPr/>
              <p:nvPr/>
            </p:nvSpPr>
            <p:spPr>
              <a:xfrm>
                <a:off x="7574925" y="26393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3"/>
              <p:cNvSpPr/>
              <p:nvPr/>
            </p:nvSpPr>
            <p:spPr>
              <a:xfrm>
                <a:off x="7781563" y="276942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3"/>
              <p:cNvSpPr/>
              <p:nvPr/>
            </p:nvSpPr>
            <p:spPr>
              <a:xfrm>
                <a:off x="7361025" y="27694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3"/>
              <p:cNvSpPr/>
              <p:nvPr/>
            </p:nvSpPr>
            <p:spPr>
              <a:xfrm>
                <a:off x="7147125" y="276941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3"/>
              <p:cNvSpPr/>
              <p:nvPr/>
            </p:nvSpPr>
            <p:spPr>
              <a:xfrm>
                <a:off x="7574925" y="276941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3"/>
              <p:cNvSpPr/>
              <p:nvPr/>
            </p:nvSpPr>
            <p:spPr>
              <a:xfrm>
                <a:off x="7781563" y="289792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3"/>
              <p:cNvSpPr/>
              <p:nvPr/>
            </p:nvSpPr>
            <p:spPr>
              <a:xfrm>
                <a:off x="7361025" y="28979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3"/>
              <p:cNvSpPr/>
              <p:nvPr/>
            </p:nvSpPr>
            <p:spPr>
              <a:xfrm>
                <a:off x="7147125" y="289791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3"/>
              <p:cNvSpPr/>
              <p:nvPr/>
            </p:nvSpPr>
            <p:spPr>
              <a:xfrm>
                <a:off x="7574925" y="289791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3"/>
              <p:cNvSpPr/>
              <p:nvPr/>
            </p:nvSpPr>
            <p:spPr>
              <a:xfrm>
                <a:off x="7781563" y="302102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3"/>
              <p:cNvSpPr/>
              <p:nvPr/>
            </p:nvSpPr>
            <p:spPr>
              <a:xfrm>
                <a:off x="7361025" y="30210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3"/>
              <p:cNvSpPr/>
              <p:nvPr/>
            </p:nvSpPr>
            <p:spPr>
              <a:xfrm>
                <a:off x="7147125" y="302101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3"/>
              <p:cNvSpPr/>
              <p:nvPr/>
            </p:nvSpPr>
            <p:spPr>
              <a:xfrm>
                <a:off x="7574925" y="302101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3"/>
              <p:cNvSpPr/>
              <p:nvPr/>
            </p:nvSpPr>
            <p:spPr>
              <a:xfrm>
                <a:off x="7781563" y="314952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3"/>
              <p:cNvSpPr/>
              <p:nvPr/>
            </p:nvSpPr>
            <p:spPr>
              <a:xfrm>
                <a:off x="7361025" y="314951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3"/>
              <p:cNvSpPr/>
              <p:nvPr/>
            </p:nvSpPr>
            <p:spPr>
              <a:xfrm>
                <a:off x="7147125" y="314951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3"/>
              <p:cNvSpPr/>
              <p:nvPr/>
            </p:nvSpPr>
            <p:spPr>
              <a:xfrm>
                <a:off x="7574925" y="314951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3"/>
              <p:cNvSpPr/>
              <p:nvPr/>
            </p:nvSpPr>
            <p:spPr>
              <a:xfrm>
                <a:off x="7781563" y="327205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3"/>
              <p:cNvSpPr/>
              <p:nvPr/>
            </p:nvSpPr>
            <p:spPr>
              <a:xfrm>
                <a:off x="7361025" y="32720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3"/>
              <p:cNvSpPr/>
              <p:nvPr/>
            </p:nvSpPr>
            <p:spPr>
              <a:xfrm>
                <a:off x="7147125" y="327203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3"/>
              <p:cNvSpPr/>
              <p:nvPr/>
            </p:nvSpPr>
            <p:spPr>
              <a:xfrm>
                <a:off x="7574925" y="327203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3"/>
              <p:cNvSpPr/>
              <p:nvPr/>
            </p:nvSpPr>
            <p:spPr>
              <a:xfrm>
                <a:off x="7781563" y="340055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3"/>
              <p:cNvSpPr/>
              <p:nvPr/>
            </p:nvSpPr>
            <p:spPr>
              <a:xfrm>
                <a:off x="7361025" y="34005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3"/>
              <p:cNvSpPr/>
              <p:nvPr/>
            </p:nvSpPr>
            <p:spPr>
              <a:xfrm>
                <a:off x="7147125" y="340053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3"/>
              <p:cNvSpPr/>
              <p:nvPr/>
            </p:nvSpPr>
            <p:spPr>
              <a:xfrm>
                <a:off x="7574925" y="340053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3"/>
              <p:cNvSpPr/>
              <p:nvPr/>
            </p:nvSpPr>
            <p:spPr>
              <a:xfrm>
                <a:off x="7781563" y="352365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3"/>
              <p:cNvSpPr/>
              <p:nvPr/>
            </p:nvSpPr>
            <p:spPr>
              <a:xfrm>
                <a:off x="7361025" y="35236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3"/>
              <p:cNvSpPr/>
              <p:nvPr/>
            </p:nvSpPr>
            <p:spPr>
              <a:xfrm>
                <a:off x="7147125" y="352363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3"/>
              <p:cNvSpPr/>
              <p:nvPr/>
            </p:nvSpPr>
            <p:spPr>
              <a:xfrm>
                <a:off x="7574925" y="352363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3"/>
              <p:cNvSpPr/>
              <p:nvPr/>
            </p:nvSpPr>
            <p:spPr>
              <a:xfrm>
                <a:off x="7781563" y="365215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3"/>
              <p:cNvSpPr/>
              <p:nvPr/>
            </p:nvSpPr>
            <p:spPr>
              <a:xfrm>
                <a:off x="7361025" y="36521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3"/>
              <p:cNvSpPr/>
              <p:nvPr/>
            </p:nvSpPr>
            <p:spPr>
              <a:xfrm>
                <a:off x="7147125" y="365213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3"/>
              <p:cNvSpPr/>
              <p:nvPr/>
            </p:nvSpPr>
            <p:spPr>
              <a:xfrm>
                <a:off x="7574925" y="365213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3"/>
              <p:cNvSpPr/>
              <p:nvPr/>
            </p:nvSpPr>
            <p:spPr>
              <a:xfrm>
                <a:off x="7781563" y="37821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3"/>
              <p:cNvSpPr/>
              <p:nvPr/>
            </p:nvSpPr>
            <p:spPr>
              <a:xfrm>
                <a:off x="7361025" y="37821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3"/>
              <p:cNvSpPr/>
              <p:nvPr/>
            </p:nvSpPr>
            <p:spPr>
              <a:xfrm>
                <a:off x="7147125" y="37821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3"/>
              <p:cNvSpPr/>
              <p:nvPr/>
            </p:nvSpPr>
            <p:spPr>
              <a:xfrm>
                <a:off x="7574925" y="37821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3"/>
              <p:cNvSpPr/>
              <p:nvPr/>
            </p:nvSpPr>
            <p:spPr>
              <a:xfrm>
                <a:off x="7781563" y="39106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3"/>
              <p:cNvSpPr/>
              <p:nvPr/>
            </p:nvSpPr>
            <p:spPr>
              <a:xfrm>
                <a:off x="7361025" y="39106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3"/>
              <p:cNvSpPr/>
              <p:nvPr/>
            </p:nvSpPr>
            <p:spPr>
              <a:xfrm>
                <a:off x="7147125" y="39106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3"/>
              <p:cNvSpPr/>
              <p:nvPr/>
            </p:nvSpPr>
            <p:spPr>
              <a:xfrm>
                <a:off x="7574925" y="39106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3"/>
              <p:cNvSpPr/>
              <p:nvPr/>
            </p:nvSpPr>
            <p:spPr>
              <a:xfrm>
                <a:off x="7781563" y="40337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3"/>
              <p:cNvSpPr/>
              <p:nvPr/>
            </p:nvSpPr>
            <p:spPr>
              <a:xfrm>
                <a:off x="7361025" y="40337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3"/>
              <p:cNvSpPr/>
              <p:nvPr/>
            </p:nvSpPr>
            <p:spPr>
              <a:xfrm>
                <a:off x="7147125" y="40337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3"/>
              <p:cNvSpPr/>
              <p:nvPr/>
            </p:nvSpPr>
            <p:spPr>
              <a:xfrm>
                <a:off x="7574925" y="40337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3"/>
              <p:cNvSpPr/>
              <p:nvPr/>
            </p:nvSpPr>
            <p:spPr>
              <a:xfrm>
                <a:off x="7781563" y="416227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3"/>
              <p:cNvSpPr/>
              <p:nvPr/>
            </p:nvSpPr>
            <p:spPr>
              <a:xfrm>
                <a:off x="7361025" y="41622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3"/>
              <p:cNvSpPr/>
              <p:nvPr/>
            </p:nvSpPr>
            <p:spPr>
              <a:xfrm>
                <a:off x="7147125" y="41622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3"/>
              <p:cNvSpPr/>
              <p:nvPr/>
            </p:nvSpPr>
            <p:spPr>
              <a:xfrm>
                <a:off x="7574925" y="41622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3"/>
              <p:cNvSpPr/>
              <p:nvPr/>
            </p:nvSpPr>
            <p:spPr>
              <a:xfrm>
                <a:off x="7781563" y="42848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3"/>
              <p:cNvSpPr/>
              <p:nvPr/>
            </p:nvSpPr>
            <p:spPr>
              <a:xfrm>
                <a:off x="7361025" y="42847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3"/>
              <p:cNvSpPr/>
              <p:nvPr/>
            </p:nvSpPr>
            <p:spPr>
              <a:xfrm>
                <a:off x="7147125" y="42847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3"/>
              <p:cNvSpPr/>
              <p:nvPr/>
            </p:nvSpPr>
            <p:spPr>
              <a:xfrm>
                <a:off x="7574925" y="42847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3"/>
              <p:cNvSpPr/>
              <p:nvPr/>
            </p:nvSpPr>
            <p:spPr>
              <a:xfrm>
                <a:off x="7781563" y="44133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3"/>
              <p:cNvSpPr/>
              <p:nvPr/>
            </p:nvSpPr>
            <p:spPr>
              <a:xfrm>
                <a:off x="7361025" y="44132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3"/>
              <p:cNvSpPr/>
              <p:nvPr/>
            </p:nvSpPr>
            <p:spPr>
              <a:xfrm>
                <a:off x="7147125" y="44132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3"/>
              <p:cNvSpPr/>
              <p:nvPr/>
            </p:nvSpPr>
            <p:spPr>
              <a:xfrm>
                <a:off x="7574925" y="44132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3"/>
              <p:cNvSpPr/>
              <p:nvPr/>
            </p:nvSpPr>
            <p:spPr>
              <a:xfrm>
                <a:off x="7781563" y="45364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3"/>
              <p:cNvSpPr/>
              <p:nvPr/>
            </p:nvSpPr>
            <p:spPr>
              <a:xfrm>
                <a:off x="7361025" y="45363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3"/>
              <p:cNvSpPr/>
              <p:nvPr/>
            </p:nvSpPr>
            <p:spPr>
              <a:xfrm>
                <a:off x="7147125" y="45363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3"/>
              <p:cNvSpPr/>
              <p:nvPr/>
            </p:nvSpPr>
            <p:spPr>
              <a:xfrm>
                <a:off x="7574925" y="45363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3"/>
              <p:cNvSpPr/>
              <p:nvPr/>
            </p:nvSpPr>
            <p:spPr>
              <a:xfrm>
                <a:off x="7781563" y="4664900"/>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3"/>
              <p:cNvSpPr/>
              <p:nvPr/>
            </p:nvSpPr>
            <p:spPr>
              <a:xfrm>
                <a:off x="7361025" y="46648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3"/>
              <p:cNvSpPr/>
              <p:nvPr/>
            </p:nvSpPr>
            <p:spPr>
              <a:xfrm>
                <a:off x="7147125" y="46648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3"/>
              <p:cNvSpPr/>
              <p:nvPr/>
            </p:nvSpPr>
            <p:spPr>
              <a:xfrm>
                <a:off x="7574925" y="46648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3"/>
              <p:cNvSpPr/>
              <p:nvPr/>
            </p:nvSpPr>
            <p:spPr>
              <a:xfrm>
                <a:off x="6938800" y="20082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3"/>
              <p:cNvSpPr/>
              <p:nvPr/>
            </p:nvSpPr>
            <p:spPr>
              <a:xfrm>
                <a:off x="6736300" y="18851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3"/>
              <p:cNvSpPr/>
              <p:nvPr/>
            </p:nvSpPr>
            <p:spPr>
              <a:xfrm>
                <a:off x="6941713" y="18851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3"/>
              <p:cNvSpPr/>
              <p:nvPr/>
            </p:nvSpPr>
            <p:spPr>
              <a:xfrm>
                <a:off x="6941713" y="21422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3"/>
              <p:cNvSpPr/>
              <p:nvPr/>
            </p:nvSpPr>
            <p:spPr>
              <a:xfrm>
                <a:off x="6737913" y="21422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3"/>
              <p:cNvSpPr/>
              <p:nvPr/>
            </p:nvSpPr>
            <p:spPr>
              <a:xfrm>
                <a:off x="6730463" y="2007225"/>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3"/>
              <p:cNvSpPr/>
              <p:nvPr/>
            </p:nvSpPr>
            <p:spPr>
              <a:xfrm>
                <a:off x="6938800" y="22598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3"/>
              <p:cNvSpPr/>
              <p:nvPr/>
            </p:nvSpPr>
            <p:spPr>
              <a:xfrm>
                <a:off x="6938800" y="25114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3"/>
              <p:cNvSpPr/>
              <p:nvPr/>
            </p:nvSpPr>
            <p:spPr>
              <a:xfrm>
                <a:off x="6938800" y="26454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3"/>
              <p:cNvSpPr/>
              <p:nvPr/>
            </p:nvSpPr>
            <p:spPr>
              <a:xfrm>
                <a:off x="6734175" y="25114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3"/>
              <p:cNvSpPr/>
              <p:nvPr/>
            </p:nvSpPr>
            <p:spPr>
              <a:xfrm>
                <a:off x="6736300" y="225933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3"/>
              <p:cNvSpPr/>
              <p:nvPr/>
            </p:nvSpPr>
            <p:spPr>
              <a:xfrm>
                <a:off x="6730463" y="23854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3"/>
              <p:cNvSpPr/>
              <p:nvPr/>
            </p:nvSpPr>
            <p:spPr>
              <a:xfrm>
                <a:off x="6938788" y="238541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3"/>
              <p:cNvSpPr/>
              <p:nvPr/>
            </p:nvSpPr>
            <p:spPr>
              <a:xfrm>
                <a:off x="6736300" y="314761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3"/>
              <p:cNvSpPr/>
              <p:nvPr/>
            </p:nvSpPr>
            <p:spPr>
              <a:xfrm>
                <a:off x="6737913" y="276651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3"/>
              <p:cNvSpPr/>
              <p:nvPr/>
            </p:nvSpPr>
            <p:spPr>
              <a:xfrm>
                <a:off x="6737913" y="2897863"/>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3"/>
              <p:cNvSpPr/>
              <p:nvPr/>
            </p:nvSpPr>
            <p:spPr>
              <a:xfrm>
                <a:off x="6737913" y="302273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3"/>
              <p:cNvSpPr/>
              <p:nvPr/>
            </p:nvSpPr>
            <p:spPr>
              <a:xfrm>
                <a:off x="6730463" y="26389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3"/>
              <p:cNvSpPr/>
              <p:nvPr/>
            </p:nvSpPr>
            <p:spPr>
              <a:xfrm>
                <a:off x="6942513" y="27794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3"/>
              <p:cNvSpPr/>
              <p:nvPr/>
            </p:nvSpPr>
            <p:spPr>
              <a:xfrm>
                <a:off x="6942513" y="31486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3"/>
              <p:cNvSpPr/>
              <p:nvPr/>
            </p:nvSpPr>
            <p:spPr>
              <a:xfrm>
                <a:off x="6938800" y="3031063"/>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3"/>
              <p:cNvSpPr/>
              <p:nvPr/>
            </p:nvSpPr>
            <p:spPr>
              <a:xfrm>
                <a:off x="6942525" y="29052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3"/>
              <p:cNvSpPr/>
              <p:nvPr/>
            </p:nvSpPr>
            <p:spPr>
              <a:xfrm>
                <a:off x="6730463" y="32724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3"/>
              <p:cNvSpPr/>
              <p:nvPr/>
            </p:nvSpPr>
            <p:spPr>
              <a:xfrm>
                <a:off x="6942525" y="32767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3"/>
              <p:cNvSpPr/>
              <p:nvPr/>
            </p:nvSpPr>
            <p:spPr>
              <a:xfrm>
                <a:off x="6940475" y="340053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3"/>
              <p:cNvSpPr/>
              <p:nvPr/>
            </p:nvSpPr>
            <p:spPr>
              <a:xfrm>
                <a:off x="6940475" y="352363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3"/>
              <p:cNvSpPr/>
              <p:nvPr/>
            </p:nvSpPr>
            <p:spPr>
              <a:xfrm>
                <a:off x="6940475" y="365213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3"/>
              <p:cNvSpPr/>
              <p:nvPr/>
            </p:nvSpPr>
            <p:spPr>
              <a:xfrm>
                <a:off x="6730475" y="34064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3"/>
              <p:cNvSpPr/>
              <p:nvPr/>
            </p:nvSpPr>
            <p:spPr>
              <a:xfrm>
                <a:off x="6730463" y="365623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3"/>
              <p:cNvSpPr/>
              <p:nvPr/>
            </p:nvSpPr>
            <p:spPr>
              <a:xfrm>
                <a:off x="6736300" y="353136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3"/>
              <p:cNvSpPr/>
              <p:nvPr/>
            </p:nvSpPr>
            <p:spPr>
              <a:xfrm>
                <a:off x="6730463" y="40399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3"/>
              <p:cNvSpPr/>
              <p:nvPr/>
            </p:nvSpPr>
            <p:spPr>
              <a:xfrm>
                <a:off x="6938788" y="4039988"/>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3"/>
              <p:cNvSpPr/>
              <p:nvPr/>
            </p:nvSpPr>
            <p:spPr>
              <a:xfrm>
                <a:off x="6938788" y="37858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3"/>
              <p:cNvSpPr/>
              <p:nvPr/>
            </p:nvSpPr>
            <p:spPr>
              <a:xfrm>
                <a:off x="6938525" y="416811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3"/>
              <p:cNvSpPr/>
              <p:nvPr/>
            </p:nvSpPr>
            <p:spPr>
              <a:xfrm>
                <a:off x="6730475" y="3785675"/>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3"/>
              <p:cNvSpPr/>
              <p:nvPr/>
            </p:nvSpPr>
            <p:spPr>
              <a:xfrm>
                <a:off x="6730475" y="39128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3"/>
              <p:cNvSpPr/>
              <p:nvPr/>
            </p:nvSpPr>
            <p:spPr>
              <a:xfrm>
                <a:off x="6942525" y="39128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3"/>
              <p:cNvSpPr/>
              <p:nvPr/>
            </p:nvSpPr>
            <p:spPr>
              <a:xfrm>
                <a:off x="6730475" y="416713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3"/>
              <p:cNvSpPr/>
              <p:nvPr/>
            </p:nvSpPr>
            <p:spPr>
              <a:xfrm>
                <a:off x="6730475" y="4419188"/>
                <a:ext cx="116700" cy="11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3"/>
              <p:cNvSpPr/>
              <p:nvPr/>
            </p:nvSpPr>
            <p:spPr>
              <a:xfrm>
                <a:off x="6938788" y="4415663"/>
                <a:ext cx="116700" cy="116700"/>
              </a:xfrm>
              <a:prstGeom prst="re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3"/>
              <p:cNvSpPr/>
              <p:nvPr/>
            </p:nvSpPr>
            <p:spPr>
              <a:xfrm>
                <a:off x="6940475" y="42918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3"/>
              <p:cNvSpPr/>
              <p:nvPr/>
            </p:nvSpPr>
            <p:spPr>
              <a:xfrm>
                <a:off x="6730475" y="42918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3"/>
              <p:cNvSpPr/>
              <p:nvPr/>
            </p:nvSpPr>
            <p:spPr>
              <a:xfrm>
                <a:off x="6938525" y="45437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3"/>
              <p:cNvSpPr/>
              <p:nvPr/>
            </p:nvSpPr>
            <p:spPr>
              <a:xfrm>
                <a:off x="6938525" y="4671913"/>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3"/>
              <p:cNvSpPr/>
              <p:nvPr/>
            </p:nvSpPr>
            <p:spPr>
              <a:xfrm>
                <a:off x="6729925" y="4543788"/>
                <a:ext cx="116700" cy="116700"/>
              </a:xfrm>
              <a:prstGeom prst="re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3"/>
              <p:cNvSpPr/>
              <p:nvPr/>
            </p:nvSpPr>
            <p:spPr>
              <a:xfrm>
                <a:off x="6730475" y="4668388"/>
                <a:ext cx="116700" cy="1167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16" name="Google Shape;1516;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Sorting</a:t>
            </a:r>
            <a:endParaRPr/>
          </a:p>
        </p:txBody>
      </p:sp>
      <p:sp>
        <p:nvSpPr>
          <p:cNvPr id="1522" name="Google Shape;1522;p64"/>
          <p:cNvSpPr txBox="1"/>
          <p:nvPr>
            <p:ph idx="1" type="subTitle"/>
          </p:nvPr>
        </p:nvSpPr>
        <p:spPr>
          <a:xfrm>
            <a:off x="0" y="675975"/>
            <a:ext cx="9144000" cy="1531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rPr>
              <a:t>The </a:t>
            </a:r>
            <a:r>
              <a:rPr lang="en" sz="2100">
                <a:solidFill>
                  <a:schemeClr val="lt1"/>
                </a:solidFill>
                <a:highlight>
                  <a:schemeClr val="dk1"/>
                </a:highlight>
                <a:latin typeface="Inconsolata"/>
                <a:ea typeface="Inconsolata"/>
                <a:cs typeface="Inconsolata"/>
                <a:sym typeface="Inconsolata"/>
              </a:rPr>
              <a:t>sort_values</a:t>
            </a:r>
            <a:r>
              <a:rPr lang="en" sz="2100">
                <a:solidFill>
                  <a:schemeClr val="dk1"/>
                </a:solidFill>
              </a:rPr>
              <a:t> function in Pandas can be used to sort a DataFrame. Sorting data helps improve visual representation of data.</a:t>
            </a:r>
            <a:endParaRPr sz="2100">
              <a:solidFill>
                <a:schemeClr val="dk1"/>
              </a:solidFill>
            </a:endParaRPr>
          </a:p>
          <a:p>
            <a:pPr indent="0" lvl="0" marL="0" rtl="0" algn="l">
              <a:spcBef>
                <a:spcPts val="0"/>
              </a:spcBef>
              <a:spcAft>
                <a:spcPts val="0"/>
              </a:spcAft>
              <a:buClr>
                <a:schemeClr val="dk1"/>
              </a:buClr>
              <a:buSzPts val="1100"/>
              <a:buFont typeface="Arial"/>
              <a:buNone/>
            </a:pPr>
            <a:r>
              <a:t/>
            </a:r>
            <a:endParaRPr sz="2100">
              <a:solidFill>
                <a:schemeClr val="dk1"/>
              </a:solidFill>
            </a:endParaRPr>
          </a:p>
          <a:p>
            <a:pPr indent="0" lvl="0" marL="0" rtl="0" algn="l">
              <a:spcBef>
                <a:spcPts val="0"/>
              </a:spcBef>
              <a:spcAft>
                <a:spcPts val="0"/>
              </a:spcAft>
              <a:buNone/>
            </a:pPr>
            <a:r>
              <a:rPr lang="en" sz="2100">
                <a:solidFill>
                  <a:schemeClr val="dk1"/>
                </a:solidFill>
              </a:rPr>
              <a:t>Data can be sorted in either ascending or descending order. </a:t>
            </a:r>
            <a:endParaRPr/>
          </a:p>
        </p:txBody>
      </p:sp>
      <p:sp>
        <p:nvSpPr>
          <p:cNvPr id="1523" name="Google Shape;1523;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4" name="Google Shape;1524;p64"/>
          <p:cNvSpPr/>
          <p:nvPr/>
        </p:nvSpPr>
        <p:spPr>
          <a:xfrm>
            <a:off x="1452075" y="3516475"/>
            <a:ext cx="6000600" cy="1028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4"/>
          <p:cNvSpPr txBox="1"/>
          <p:nvPr/>
        </p:nvSpPr>
        <p:spPr>
          <a:xfrm>
            <a:off x="454975" y="2134375"/>
            <a:ext cx="8152800" cy="102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4000">
                <a:solidFill>
                  <a:srgbClr val="FFFFFF"/>
                </a:solidFill>
                <a:latin typeface="Inconsolata"/>
                <a:ea typeface="Inconsolata"/>
                <a:cs typeface="Inconsolata"/>
                <a:sym typeface="Inconsolata"/>
              </a:rPr>
              <a:t>sort_values(ascending=True)</a:t>
            </a:r>
            <a:endParaRPr sz="4000"/>
          </a:p>
        </p:txBody>
      </p:sp>
      <p:sp>
        <p:nvSpPr>
          <p:cNvPr id="1526" name="Google Shape;1526;p64"/>
          <p:cNvSpPr txBox="1"/>
          <p:nvPr/>
        </p:nvSpPr>
        <p:spPr>
          <a:xfrm>
            <a:off x="2449275" y="3603925"/>
            <a:ext cx="5632800" cy="10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100">
                <a:latin typeface="Roboto"/>
                <a:ea typeface="Roboto"/>
                <a:cs typeface="Roboto"/>
                <a:sym typeface="Roboto"/>
              </a:rPr>
              <a:t>Consider</a:t>
            </a:r>
            <a:r>
              <a:rPr b="1" lang="en" sz="2100">
                <a:solidFill>
                  <a:srgbClr val="000000"/>
                </a:solidFill>
                <a:latin typeface="Roboto"/>
                <a:ea typeface="Roboto"/>
                <a:cs typeface="Roboto"/>
                <a:sym typeface="Roboto"/>
              </a:rPr>
              <a:t> dates:</a:t>
            </a:r>
            <a:r>
              <a:rPr lang="en" sz="2100">
                <a:solidFill>
                  <a:srgbClr val="000000"/>
                </a:solidFill>
                <a:latin typeface="Roboto"/>
                <a:ea typeface="Roboto"/>
                <a:cs typeface="Roboto"/>
                <a:sym typeface="Roboto"/>
              </a:rPr>
              <a:t> </a:t>
            </a:r>
            <a:r>
              <a:rPr lang="en" sz="2100">
                <a:latin typeface="Roboto"/>
                <a:ea typeface="Roboto"/>
                <a:cs typeface="Roboto"/>
                <a:sym typeface="Roboto"/>
              </a:rPr>
              <a:t>would you rather</a:t>
            </a:r>
            <a:r>
              <a:rPr lang="en" sz="2100">
                <a:solidFill>
                  <a:srgbClr val="000000"/>
                </a:solidFill>
                <a:latin typeface="Roboto"/>
                <a:ea typeface="Roboto"/>
                <a:cs typeface="Roboto"/>
                <a:sym typeface="Roboto"/>
              </a:rPr>
              <a:t> </a:t>
            </a:r>
            <a:br>
              <a:rPr lang="en" sz="2100">
                <a:solidFill>
                  <a:srgbClr val="000000"/>
                </a:solidFill>
                <a:latin typeface="Roboto"/>
                <a:ea typeface="Roboto"/>
                <a:cs typeface="Roboto"/>
                <a:sym typeface="Roboto"/>
              </a:rPr>
            </a:br>
            <a:r>
              <a:rPr lang="en" sz="2100">
                <a:solidFill>
                  <a:srgbClr val="000000"/>
                </a:solidFill>
                <a:latin typeface="Roboto"/>
                <a:ea typeface="Roboto"/>
                <a:cs typeface="Roboto"/>
                <a:sym typeface="Roboto"/>
              </a:rPr>
              <a:t>see dates sorted or randomly listed?</a:t>
            </a:r>
            <a:endParaRPr sz="2100">
              <a:latin typeface="Roboto"/>
              <a:ea typeface="Roboto"/>
              <a:cs typeface="Roboto"/>
              <a:sym typeface="Roboto"/>
            </a:endParaRPr>
          </a:p>
        </p:txBody>
      </p:sp>
      <p:pic>
        <p:nvPicPr>
          <p:cNvPr id="1527" name="Google Shape;1527;p64"/>
          <p:cNvPicPr preferRelativeResize="0"/>
          <p:nvPr/>
        </p:nvPicPr>
        <p:blipFill>
          <a:blip r:embed="rId3">
            <a:alphaModFix/>
          </a:blip>
          <a:stretch>
            <a:fillRect/>
          </a:stretch>
        </p:blipFill>
        <p:spPr>
          <a:xfrm>
            <a:off x="1527875" y="3578862"/>
            <a:ext cx="921402" cy="9214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1" name="Shape 1531"/>
        <p:cNvGrpSpPr/>
        <p:nvPr/>
      </p:nvGrpSpPr>
      <p:grpSpPr>
        <a:xfrm>
          <a:off x="0" y="0"/>
          <a:ext cx="0" cy="0"/>
          <a:chOff x="0" y="0"/>
          <a:chExt cx="0" cy="0"/>
        </a:xfrm>
      </p:grpSpPr>
      <p:sp>
        <p:nvSpPr>
          <p:cNvPr id="1532" name="Google Shape;1532;p65"/>
          <p:cNvSpPr txBox="1"/>
          <p:nvPr>
            <p:ph idx="2" type="title"/>
          </p:nvPr>
        </p:nvSpPr>
        <p:spPr>
          <a:xfrm>
            <a:off x="273900" y="1042875"/>
            <a:ext cx="84672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Medium"/>
                <a:ea typeface="Roboto Medium"/>
                <a:cs typeface="Roboto Medium"/>
                <a:sym typeface="Roboto Medium"/>
              </a:rPr>
              <a:t>Activity: Out of Sorts</a:t>
            </a:r>
            <a:endParaRPr sz="3000">
              <a:solidFill>
                <a:schemeClr val="dk1"/>
              </a:solidFill>
              <a:latin typeface="Roboto Medium"/>
              <a:ea typeface="Roboto Medium"/>
              <a:cs typeface="Roboto Medium"/>
              <a:sym typeface="Roboto Medium"/>
            </a:endParaRPr>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will extract data for a single ticker from </a:t>
            </a:r>
            <a:r>
              <a:rPr lang="en" sz="1900" u="sng">
                <a:solidFill>
                  <a:schemeClr val="hlink"/>
                </a:solidFill>
                <a:latin typeface="Roboto Light"/>
                <a:ea typeface="Roboto Light"/>
                <a:cs typeface="Roboto Light"/>
                <a:sym typeface="Roboto Light"/>
                <a:hlinkClick r:id="rId3"/>
              </a:rPr>
              <a:t>NASDAQ</a:t>
            </a:r>
            <a:r>
              <a:rPr lang="en" sz="1900">
                <a:solidFill>
                  <a:schemeClr val="dk1"/>
                </a:solidFill>
                <a:latin typeface="Roboto Light"/>
                <a:ea typeface="Roboto Light"/>
                <a:cs typeface="Roboto Light"/>
                <a:sym typeface="Roboto Light"/>
              </a:rPr>
              <a:t> and calculate daily returns for the year 2019. The data will then be sorted in descending order to identify the top 5 performing days for returns.</a:t>
            </a:r>
            <a:endParaRPr sz="1900">
              <a:solidFill>
                <a:schemeClr val="dk1"/>
              </a:solidFill>
              <a:latin typeface="Roboto Light"/>
              <a:ea typeface="Roboto Light"/>
              <a:cs typeface="Roboto Light"/>
              <a:sym typeface="Roboto Light"/>
            </a:endParaRPr>
          </a:p>
          <a:p>
            <a:pPr indent="0" lvl="0" marL="0" rtl="0" algn="l">
              <a:spcBef>
                <a:spcPts val="100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(Instructions sent via Slack.)</a:t>
            </a:r>
            <a:endParaRPr sz="19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 </a:t>
            </a:r>
            <a:endParaRPr sz="1900">
              <a:latin typeface="Roboto Light"/>
              <a:ea typeface="Roboto Light"/>
              <a:cs typeface="Roboto Light"/>
              <a:sym typeface="Roboto Light"/>
            </a:endParaRPr>
          </a:p>
        </p:txBody>
      </p:sp>
      <p:sp>
        <p:nvSpPr>
          <p:cNvPr id="1533" name="Google Shape;1533;p6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534" name="Google Shape;153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540" name="Google Shape;1540;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